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08" r:id="rId2"/>
    <p:sldId id="272" r:id="rId3"/>
    <p:sldId id="295" r:id="rId4"/>
    <p:sldId id="298" r:id="rId5"/>
    <p:sldId id="296" r:id="rId6"/>
    <p:sldId id="297" r:id="rId7"/>
    <p:sldId id="300" r:id="rId8"/>
    <p:sldId id="299" r:id="rId9"/>
    <p:sldId id="273" r:id="rId10"/>
    <p:sldId id="275" r:id="rId11"/>
    <p:sldId id="276" r:id="rId12"/>
    <p:sldId id="307" r:id="rId13"/>
    <p:sldId id="279" r:id="rId14"/>
    <p:sldId id="280" r:id="rId15"/>
    <p:sldId id="282" r:id="rId16"/>
    <p:sldId id="283" r:id="rId1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105" d="100"/>
          <a:sy n="105" d="100"/>
        </p:scale>
        <p:origin x="120"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F33CFC-586E-4F09-900D-6A66ECE407BF}" type="datetimeFigureOut">
              <a:rPr lang="el-GR" smtClean="0"/>
              <a:t>6/5/2022</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345E79-F4BE-4D91-AA38-1042266421B2}" type="slidenum">
              <a:rPr lang="el-GR" smtClean="0"/>
              <a:t>‹#›</a:t>
            </a:fld>
            <a:endParaRPr lang="el-GR"/>
          </a:p>
        </p:txBody>
      </p:sp>
    </p:spTree>
    <p:extLst>
      <p:ext uri="{BB962C8B-B14F-4D97-AF65-F5344CB8AC3E}">
        <p14:creationId xmlns:p14="http://schemas.microsoft.com/office/powerpoint/2010/main" val="85029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91370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21589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860692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60465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11</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300519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12</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347657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38731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14</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42825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15</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26874877"/>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867133"/>
            <a:ext cx="7328800" cy="27368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5333">
                <a:solidFill>
                  <a:srgbClr val="000000"/>
                </a:solidFill>
              </a:defRPr>
            </a:lvl1pPr>
            <a:lvl2pPr algn="ctr" lvl="1">
              <a:spcBef>
                <a:spcPts val="0"/>
              </a:spcBef>
              <a:spcAft>
                <a:spcPts val="0"/>
              </a:spcAft>
              <a:buSzPts val="5200"/>
              <a:buNone/>
              <a:defRPr sz="6933"/>
            </a:lvl2pPr>
            <a:lvl3pPr algn="ctr" lvl="2">
              <a:spcBef>
                <a:spcPts val="0"/>
              </a:spcBef>
              <a:spcAft>
                <a:spcPts val="0"/>
              </a:spcAft>
              <a:buSzPts val="5200"/>
              <a:buNone/>
              <a:defRPr sz="6933"/>
            </a:lvl3pPr>
            <a:lvl4pPr algn="ctr" lvl="3">
              <a:spcBef>
                <a:spcPts val="0"/>
              </a:spcBef>
              <a:spcAft>
                <a:spcPts val="0"/>
              </a:spcAft>
              <a:buSzPts val="5200"/>
              <a:buNone/>
              <a:defRPr sz="6933"/>
            </a:lvl4pPr>
            <a:lvl5pPr algn="ctr" lvl="4">
              <a:spcBef>
                <a:spcPts val="0"/>
              </a:spcBef>
              <a:spcAft>
                <a:spcPts val="0"/>
              </a:spcAft>
              <a:buSzPts val="5200"/>
              <a:buNone/>
              <a:defRPr sz="6933"/>
            </a:lvl5pPr>
            <a:lvl6pPr algn="ctr" lvl="5">
              <a:spcBef>
                <a:spcPts val="0"/>
              </a:spcBef>
              <a:spcAft>
                <a:spcPts val="0"/>
              </a:spcAft>
              <a:buSzPts val="5200"/>
              <a:buNone/>
              <a:defRPr sz="6933"/>
            </a:lvl6pPr>
            <a:lvl7pPr algn="ctr" lvl="6">
              <a:spcBef>
                <a:spcPts val="0"/>
              </a:spcBef>
              <a:spcAft>
                <a:spcPts val="0"/>
              </a:spcAft>
              <a:buSzPts val="5200"/>
              <a:buNone/>
              <a:defRPr sz="6933"/>
            </a:lvl7pPr>
            <a:lvl8pPr algn="ctr" lvl="7">
              <a:spcBef>
                <a:spcPts val="0"/>
              </a:spcBef>
              <a:spcAft>
                <a:spcPts val="0"/>
              </a:spcAft>
              <a:buSzPts val="5200"/>
              <a:buNone/>
              <a:defRPr sz="6933"/>
            </a:lvl8pPr>
            <a:lvl9pPr algn="ctr" lvl="8">
              <a:spcBef>
                <a:spcPts val="0"/>
              </a:spcBef>
              <a:spcAft>
                <a:spcPts val="0"/>
              </a:spcAft>
              <a:buSzPts val="5200"/>
              <a:buNone/>
              <a:defRPr sz="6933"/>
            </a:lvl9pPr>
          </a:lstStyle>
          <a:p>
            <a:endParaRPr/>
          </a:p>
        </p:txBody>
      </p:sp>
      <p:sp>
        <p:nvSpPr>
          <p:cNvPr id="11" name="Google Shape;11;p2"/>
          <p:cNvSpPr txBox="1">
            <a:spLocks noGrp="1"/>
          </p:cNvSpPr>
          <p:nvPr>
            <p:ph idx="1" type="subTitle"/>
          </p:nvPr>
        </p:nvSpPr>
        <p:spPr>
          <a:xfrm>
            <a:off x="67" y="3603933"/>
            <a:ext cx="7328800" cy="11572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667">
                <a:solidFill>
                  <a:srgbClr val="363F83"/>
                </a:solidFill>
              </a:defRPr>
            </a:lvl1pPr>
            <a:lvl2pPr algn="ctr" lvl="1">
              <a:lnSpc>
                <a:spcPct val="100000"/>
              </a:lnSpc>
              <a:spcBef>
                <a:spcPts val="0"/>
              </a:spcBef>
              <a:spcAft>
                <a:spcPts val="0"/>
              </a:spcAft>
              <a:buSzPts val="2800"/>
              <a:buNone/>
              <a:defRPr sz="3733"/>
            </a:lvl2pPr>
            <a:lvl3pPr algn="ctr" lvl="2">
              <a:lnSpc>
                <a:spcPct val="100000"/>
              </a:lnSpc>
              <a:spcBef>
                <a:spcPts val="0"/>
              </a:spcBef>
              <a:spcAft>
                <a:spcPts val="0"/>
              </a:spcAft>
              <a:buSzPts val="2800"/>
              <a:buNone/>
              <a:defRPr sz="3733"/>
            </a:lvl3pPr>
            <a:lvl4pPr algn="ctr" lvl="3">
              <a:lnSpc>
                <a:spcPct val="100000"/>
              </a:lnSpc>
              <a:spcBef>
                <a:spcPts val="0"/>
              </a:spcBef>
              <a:spcAft>
                <a:spcPts val="0"/>
              </a:spcAft>
              <a:buSzPts val="2800"/>
              <a:buNone/>
              <a:defRPr sz="3733"/>
            </a:lvl4pPr>
            <a:lvl5pPr algn="ctr" lvl="4">
              <a:lnSpc>
                <a:spcPct val="100000"/>
              </a:lnSpc>
              <a:spcBef>
                <a:spcPts val="0"/>
              </a:spcBef>
              <a:spcAft>
                <a:spcPts val="0"/>
              </a:spcAft>
              <a:buSzPts val="2800"/>
              <a:buNone/>
              <a:defRPr sz="3733"/>
            </a:lvl5pPr>
            <a:lvl6pPr algn="ctr" lvl="5">
              <a:lnSpc>
                <a:spcPct val="100000"/>
              </a:lnSpc>
              <a:spcBef>
                <a:spcPts val="0"/>
              </a:spcBef>
              <a:spcAft>
                <a:spcPts val="0"/>
              </a:spcAft>
              <a:buSzPts val="2800"/>
              <a:buNone/>
              <a:defRPr sz="3733"/>
            </a:lvl6pPr>
            <a:lvl7pPr algn="ctr" lvl="6">
              <a:lnSpc>
                <a:spcPct val="100000"/>
              </a:lnSpc>
              <a:spcBef>
                <a:spcPts val="0"/>
              </a:spcBef>
              <a:spcAft>
                <a:spcPts val="0"/>
              </a:spcAft>
              <a:buSzPts val="2800"/>
              <a:buNone/>
              <a:defRPr sz="3733"/>
            </a:lvl7pPr>
            <a:lvl8pPr algn="ctr" lvl="7">
              <a:lnSpc>
                <a:spcPct val="100000"/>
              </a:lnSpc>
              <a:spcBef>
                <a:spcPts val="0"/>
              </a:spcBef>
              <a:spcAft>
                <a:spcPts val="0"/>
              </a:spcAft>
              <a:buSzPts val="2800"/>
              <a:buNone/>
              <a:defRPr sz="3733"/>
            </a:lvl8pPr>
            <a:lvl9pPr algn="ctr" lvl="8">
              <a:lnSpc>
                <a:spcPct val="100000"/>
              </a:lnSpc>
              <a:spcBef>
                <a:spcPts val="0"/>
              </a:spcBef>
              <a:spcAft>
                <a:spcPts val="0"/>
              </a:spcAft>
              <a:buSzPts val="2800"/>
              <a:buNone/>
              <a:defRPr sz="3733"/>
            </a:lvl9pPr>
          </a:lstStyle>
          <a:p>
            <a:endParaRPr/>
          </a:p>
        </p:txBody>
      </p:sp>
      <p:pic>
        <p:nvPicPr>
          <p:cNvPr id="12" name="Google Shape;12;p2"/>
          <p:cNvPicPr preferRelativeResize="0"/>
          <p:nvPr/>
        </p:nvPicPr>
        <p:blipFill rotWithShape="1">
          <a:blip r:embed="rId2">
            <a:alphaModFix/>
          </a:blip>
          <a:srcRect r="-95"/>
          <a:stretch/>
        </p:blipFill>
        <p:spPr>
          <a:xfrm>
            <a:off x="7575200" y="3482767"/>
            <a:ext cx="4580200" cy="3375221"/>
          </a:xfrm>
          <a:prstGeom prst="rect">
            <a:avLst/>
          </a:prstGeom>
          <a:noFill/>
          <a:ln>
            <a:noFill/>
          </a:ln>
        </p:spPr>
      </p:pic>
      <p:sp>
        <p:nvSpPr>
          <p:cNvPr id="13" name="Google Shape;13;p2"/>
          <p:cNvSpPr txBox="1"/>
          <p:nvPr/>
        </p:nvSpPr>
        <p:spPr>
          <a:xfrm>
            <a:off x="3076517" y="5646651"/>
            <a:ext cx="4580000" cy="737600"/>
          </a:xfrm>
          <a:prstGeom prst="rect">
            <a:avLst/>
          </a:prstGeom>
          <a:noFill/>
          <a:ln>
            <a:noFill/>
          </a:ln>
        </p:spPr>
        <p:txBody>
          <a:bodyPr anchor="t" anchorCtr="0" bIns="121900" lIns="121900" rIns="121900" spcFirstLastPara="1" tIns="121900" wrap="square">
            <a:noAutofit/>
          </a:bodyPr>
          <a:lstStyle/>
          <a:p>
            <a:pPr algn="l" indent="0" lvl="0" marL="0" rtl="0">
              <a:spcBef>
                <a:spcPts val="0"/>
              </a:spcBef>
              <a:spcAft>
                <a:spcPts val="0"/>
              </a:spcAft>
              <a:buNone/>
            </a:pPr>
            <a:r>
              <a:rPr lang="de" sz="12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1200">
              <a:latin typeface="Lato"/>
              <a:ea typeface="Lato"/>
              <a:cs typeface="Lato"/>
              <a:sym typeface="Lato"/>
            </a:endParaRPr>
          </a:p>
        </p:txBody>
      </p:sp>
      <p:pic>
        <p:nvPicPr>
          <p:cNvPr id="14" name="Google Shape;14;p2"/>
          <p:cNvPicPr preferRelativeResize="0"/>
          <p:nvPr/>
        </p:nvPicPr>
        <p:blipFill rotWithShape="1">
          <a:blip r:embed="rId3">
            <a:alphaModFix/>
          </a:blip>
          <a:srcRect b="-48"/>
          <a:stretch/>
        </p:blipFill>
        <p:spPr>
          <a:xfrm>
            <a:off x="7328800" y="552701"/>
            <a:ext cx="4655733" cy="1745399"/>
          </a:xfrm>
          <a:prstGeom prst="rect">
            <a:avLst/>
          </a:prstGeom>
          <a:noFill/>
          <a:ln>
            <a:noFill/>
          </a:ln>
        </p:spPr>
      </p:pic>
      <p:pic>
        <p:nvPicPr>
          <p:cNvPr id="15" name="Google Shape;15;p2"/>
          <p:cNvPicPr preferRelativeResize="0"/>
          <p:nvPr/>
        </p:nvPicPr>
        <p:blipFill>
          <a:blip r:embed="rId4">
            <a:alphaModFix/>
          </a:blip>
          <a:stretch>
            <a:fillRect/>
          </a:stretch>
        </p:blipFill>
        <p:spPr>
          <a:xfrm>
            <a:off x="175367" y="5858401"/>
            <a:ext cx="2901151" cy="630567"/>
          </a:xfrm>
          <a:prstGeom prst="rect">
            <a:avLst/>
          </a:prstGeom>
          <a:noFill/>
          <a:ln>
            <a:noFill/>
          </a:ln>
        </p:spPr>
      </p:pic>
      <p:sp>
        <p:nvSpPr>
          <p:cNvPr id="16" name="Google Shape;16;p2"/>
          <p:cNvSpPr txBox="1"/>
          <p:nvPr/>
        </p:nvSpPr>
        <p:spPr>
          <a:xfrm>
            <a:off x="8585967" y="1844300"/>
            <a:ext cx="3288400" cy="1157200"/>
          </a:xfrm>
          <a:prstGeom prst="rect">
            <a:avLst/>
          </a:prstGeom>
          <a:noFill/>
          <a:ln>
            <a:noFill/>
          </a:ln>
        </p:spPr>
        <p:txBody>
          <a:bodyPr anchor="t" anchorCtr="0" bIns="121900" lIns="121900" rIns="121900" spcFirstLastPara="1" tIns="121900" wrap="square">
            <a:noAutofit/>
          </a:bodyPr>
          <a:lstStyle/>
          <a:p>
            <a:pPr algn="l" indent="0" lvl="0" marL="0" rtl="0">
              <a:lnSpc>
                <a:spcPct val="100000"/>
              </a:lnSpc>
              <a:spcBef>
                <a:spcPts val="0"/>
              </a:spcBef>
              <a:spcAft>
                <a:spcPts val="0"/>
              </a:spcAft>
              <a:buClr>
                <a:schemeClr val="dk1"/>
              </a:buClr>
              <a:buSzPts val="1100"/>
              <a:buFont typeface="Arial"/>
              <a:buNone/>
            </a:pPr>
            <a:r>
              <a:rPr lang="de" sz="1733">
                <a:solidFill>
                  <a:schemeClr val="dk1"/>
                </a:solidFill>
                <a:latin typeface="Lato"/>
                <a:ea typeface="Lato"/>
                <a:cs typeface="Lato"/>
                <a:sym typeface="Lato"/>
              </a:rPr>
              <a:t>Enhancing Research</a:t>
            </a:r>
            <a:endParaRPr sz="1733">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733">
                <a:solidFill>
                  <a:schemeClr val="dk1"/>
                </a:solidFill>
                <a:latin typeface="Lato"/>
                <a:ea typeface="Lato"/>
                <a:cs typeface="Lato"/>
                <a:sym typeface="Lato"/>
              </a:rPr>
              <a:t>Understanding through Media</a:t>
            </a:r>
            <a:endParaRPr sz="2267">
              <a:latin typeface="Lato"/>
              <a:ea typeface="Lato"/>
              <a:cs typeface="Lato"/>
              <a:sym typeface="Lato"/>
            </a:endParaRPr>
          </a:p>
        </p:txBody>
      </p:sp>
    </p:spTree>
    <p:extLst>
      <p:ext uri="{BB962C8B-B14F-4D97-AF65-F5344CB8AC3E}">
        <p14:creationId xmlns:p14="http://schemas.microsoft.com/office/powerpoint/2010/main" val="1562963791"/>
      </p:ext>
    </p:extLst>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72" name="Google Shape;72;p12"/>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73" name="Google Shape;73;p12"/>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09841112"/>
      </p:ext>
    </p:extLst>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Section header" type="secHead">
  <p:cSld name="Section 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15600" y="2867800"/>
            <a:ext cx="11360800" cy="1122400"/>
          </a:xfrm>
          <a:prstGeom prst="rect">
            <a:avLst/>
          </a:prstGeom>
        </p:spPr>
        <p:txBody>
          <a:bodyPr anchor="ctr" anchorCtr="0" bIns="91425" lIns="91425" rIns="91425" spcFirstLastPara="1" tIns="91425" wrap="square">
            <a:noAutofit/>
          </a:bodyPr>
          <a:lstStyle>
            <a:lvl1pPr algn="ctr" lvl="0">
              <a:spcBef>
                <a:spcPts val="0"/>
              </a:spcBef>
              <a:spcAft>
                <a:spcPts val="0"/>
              </a:spcAft>
              <a:buSzPts val="3600"/>
              <a:buNone/>
              <a:defRPr sz="4800"/>
            </a:lvl1pPr>
            <a:lvl2pPr algn="ctr" lvl="1">
              <a:spcBef>
                <a:spcPts val="0"/>
              </a:spcBef>
              <a:spcAft>
                <a:spcPts val="0"/>
              </a:spcAft>
              <a:buSzPts val="3600"/>
              <a:buNone/>
              <a:defRPr sz="4800"/>
            </a:lvl2pPr>
            <a:lvl3pPr algn="ctr" lvl="2">
              <a:spcBef>
                <a:spcPts val="0"/>
              </a:spcBef>
              <a:spcAft>
                <a:spcPts val="0"/>
              </a:spcAft>
              <a:buSzPts val="3600"/>
              <a:buNone/>
              <a:defRPr sz="4800"/>
            </a:lvl3pPr>
            <a:lvl4pPr algn="ctr" lvl="3">
              <a:spcBef>
                <a:spcPts val="0"/>
              </a:spcBef>
              <a:spcAft>
                <a:spcPts val="0"/>
              </a:spcAft>
              <a:buSzPts val="3600"/>
              <a:buNone/>
              <a:defRPr sz="4800"/>
            </a:lvl4pPr>
            <a:lvl5pPr algn="ctr" lvl="4">
              <a:spcBef>
                <a:spcPts val="0"/>
              </a:spcBef>
              <a:spcAft>
                <a:spcPts val="0"/>
              </a:spcAft>
              <a:buSzPts val="3600"/>
              <a:buNone/>
              <a:defRPr sz="4800"/>
            </a:lvl5pPr>
            <a:lvl6pPr algn="ctr" lvl="5">
              <a:spcBef>
                <a:spcPts val="0"/>
              </a:spcBef>
              <a:spcAft>
                <a:spcPts val="0"/>
              </a:spcAft>
              <a:buSzPts val="3600"/>
              <a:buNone/>
              <a:defRPr sz="4800"/>
            </a:lvl6pPr>
            <a:lvl7pPr algn="ctr" lvl="6">
              <a:spcBef>
                <a:spcPts val="0"/>
              </a:spcBef>
              <a:spcAft>
                <a:spcPts val="0"/>
              </a:spcAft>
              <a:buSzPts val="3600"/>
              <a:buNone/>
              <a:defRPr sz="4800"/>
            </a:lvl7pPr>
            <a:lvl8pPr algn="ctr" lvl="7">
              <a:spcBef>
                <a:spcPts val="0"/>
              </a:spcBef>
              <a:spcAft>
                <a:spcPts val="0"/>
              </a:spcAft>
              <a:buSzPts val="3600"/>
              <a:buNone/>
              <a:defRPr sz="4800"/>
            </a:lvl8pPr>
            <a:lvl9pPr algn="ctr" lvl="8">
              <a:spcBef>
                <a:spcPts val="0"/>
              </a:spcBef>
              <a:spcAft>
                <a:spcPts val="0"/>
              </a:spcAft>
              <a:buSzPts val="3600"/>
              <a:buNone/>
              <a:defRPr sz="4800"/>
            </a:lvl9pPr>
          </a:lstStyle>
          <a:p>
            <a:endParaRPr/>
          </a:p>
        </p:txBody>
      </p:sp>
      <p:pic>
        <p:nvPicPr>
          <p:cNvPr id="19" name="Google Shape;19;p3"/>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20" name="Google Shape;20;p3"/>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21" name="Google Shape;21;p3"/>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44862927"/>
      </p:ext>
    </p:extLst>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Title and two columns" type="twoColTx">
  <p:cSld name="Title and two 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415600" y="449000"/>
            <a:ext cx="9070400" cy="7636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idx="1" type="body"/>
          </p:nvPr>
        </p:nvSpPr>
        <p:spPr>
          <a:xfrm>
            <a:off x="415600" y="1729333"/>
            <a:ext cx="5333200" cy="4219200"/>
          </a:xfrm>
          <a:prstGeom prst="rect">
            <a:avLst/>
          </a:prstGeom>
          <a:solidFill>
            <a:srgbClr val="FFFFFF"/>
          </a:solidFill>
        </p:spPr>
        <p:txBody>
          <a:bodyPr anchor="t" anchorCtr="0" bIns="91425" lIns="91425" rIns="91425" spcFirstLastPara="1" tIns="91425" wrap="square">
            <a:noAutofit/>
          </a:bodyPr>
          <a:lstStyle>
            <a:lvl1pPr indent="-423323" lvl="0" marL="609585">
              <a:spcBef>
                <a:spcPts val="0"/>
              </a:spcBef>
              <a:spcAft>
                <a:spcPts val="0"/>
              </a:spcAft>
              <a:buSzPts val="1400"/>
              <a:buChar char="●"/>
              <a:defRPr sz="1867"/>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sp>
        <p:nvSpPr>
          <p:cNvPr id="31" name="Google Shape;31;p5"/>
          <p:cNvSpPr txBox="1">
            <a:spLocks noGrp="1"/>
          </p:cNvSpPr>
          <p:nvPr>
            <p:ph idx="2" type="body"/>
          </p:nvPr>
        </p:nvSpPr>
        <p:spPr>
          <a:xfrm>
            <a:off x="6443200" y="1729433"/>
            <a:ext cx="5333200" cy="4219200"/>
          </a:xfrm>
          <a:prstGeom prst="rect">
            <a:avLst/>
          </a:prstGeom>
          <a:solidFill>
            <a:srgbClr val="FFFFFF"/>
          </a:solidFill>
        </p:spPr>
        <p:txBody>
          <a:bodyPr anchor="t" anchorCtr="0" bIns="91425" lIns="91425" rIns="91425" spcFirstLastPara="1" tIns="91425" wrap="square">
            <a:noAutofit/>
          </a:bodyPr>
          <a:lstStyle>
            <a:lvl1pPr indent="-423323" lvl="0" marL="609585">
              <a:spcBef>
                <a:spcPts val="0"/>
              </a:spcBef>
              <a:spcAft>
                <a:spcPts val="0"/>
              </a:spcAft>
              <a:buSzPts val="1400"/>
              <a:buChar char="●"/>
              <a:defRPr sz="1867"/>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pic>
        <p:nvPicPr>
          <p:cNvPr id="32" name="Google Shape;32;p5"/>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33" name="Google Shape;33;p5"/>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34" name="Google Shape;34;p5"/>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512758463"/>
      </p:ext>
    </p:extLst>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449000"/>
            <a:ext cx="9070400" cy="763600"/>
          </a:xfrm>
          <a:prstGeom prst="rect">
            <a:avLst/>
          </a:prstGeom>
        </p:spPr>
        <p:txBody>
          <a:bodyPr anchor="t" anchorCtr="0" bIns="91425" lIns="91425" rIns="91425" spcFirstLastPara="1" tIns="91425" wrap="square">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38" name="Google Shape;38;p6"/>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39" name="Google Shape;39;p6"/>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67500836"/>
      </p:ext>
    </p:extLst>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One column text">
  <p:cSld name="One column 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15600" y="719567"/>
            <a:ext cx="8009600" cy="1007600"/>
          </a:xfrm>
          <a:prstGeom prst="rect">
            <a:avLst/>
          </a:prstGeom>
        </p:spPr>
        <p:txBody>
          <a:bodyPr anchor="b" anchorCtr="0" bIns="91425" lIns="91425" rIns="91425" spcFirstLastPara="1" tIns="91425" wrap="square">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2" name="Google Shape;42;p7"/>
          <p:cNvSpPr txBox="1">
            <a:spLocks noGrp="1"/>
          </p:cNvSpPr>
          <p:nvPr>
            <p:ph idx="1" type="body"/>
          </p:nvPr>
        </p:nvSpPr>
        <p:spPr>
          <a:xfrm>
            <a:off x="415600" y="1568933"/>
            <a:ext cx="3744000" cy="4299200"/>
          </a:xfrm>
          <a:prstGeom prst="rect">
            <a:avLst/>
          </a:prstGeom>
          <a:solidFill>
            <a:srgbClr val="FFFFFF"/>
          </a:solidFill>
        </p:spPr>
        <p:txBody>
          <a:bodyPr anchor="t" anchorCtr="0" bIns="91425" lIns="91425" rIns="91425" spcFirstLastPara="1" tIns="91425" wrap="square">
            <a:noAutofit/>
          </a:bodyPr>
          <a:lstStyle>
            <a:lvl1pPr indent="-406390" lvl="0" marL="609585">
              <a:spcBef>
                <a:spcPts val="0"/>
              </a:spcBef>
              <a:spcAft>
                <a:spcPts val="0"/>
              </a:spcAft>
              <a:buSzPts val="1200"/>
              <a:buChar char="●"/>
              <a:defRPr sz="1600"/>
            </a:lvl1pPr>
            <a:lvl2pPr indent="-406390" lvl="1" marL="1219170">
              <a:spcBef>
                <a:spcPts val="2133"/>
              </a:spcBef>
              <a:spcAft>
                <a:spcPts val="0"/>
              </a:spcAft>
              <a:buSzPts val="1200"/>
              <a:buChar char="○"/>
              <a:defRPr sz="1600"/>
            </a:lvl2pPr>
            <a:lvl3pPr indent="-406390" lvl="2" marL="1828754">
              <a:spcBef>
                <a:spcPts val="2133"/>
              </a:spcBef>
              <a:spcAft>
                <a:spcPts val="0"/>
              </a:spcAft>
              <a:buSzPts val="1200"/>
              <a:buChar char="■"/>
              <a:defRPr sz="1600"/>
            </a:lvl3pPr>
            <a:lvl4pPr indent="-406390" lvl="3" marL="2438339">
              <a:spcBef>
                <a:spcPts val="2133"/>
              </a:spcBef>
              <a:spcAft>
                <a:spcPts val="0"/>
              </a:spcAft>
              <a:buSzPts val="1200"/>
              <a:buChar char="●"/>
              <a:defRPr sz="1600"/>
            </a:lvl4pPr>
            <a:lvl5pPr indent="-406390" lvl="4" marL="3047924">
              <a:spcBef>
                <a:spcPts val="2133"/>
              </a:spcBef>
              <a:spcAft>
                <a:spcPts val="0"/>
              </a:spcAft>
              <a:buSzPts val="1200"/>
              <a:buChar char="○"/>
              <a:defRPr sz="1600"/>
            </a:lvl5pPr>
            <a:lvl6pPr indent="-406390" lvl="5" marL="3657509">
              <a:spcBef>
                <a:spcPts val="2133"/>
              </a:spcBef>
              <a:spcAft>
                <a:spcPts val="0"/>
              </a:spcAft>
              <a:buSzPts val="1200"/>
              <a:buChar char="■"/>
              <a:defRPr sz="1600"/>
            </a:lvl6pPr>
            <a:lvl7pPr indent="-406390" lvl="6" marL="4267093">
              <a:spcBef>
                <a:spcPts val="2133"/>
              </a:spcBef>
              <a:spcAft>
                <a:spcPts val="0"/>
              </a:spcAft>
              <a:buSzPts val="1200"/>
              <a:buChar char="●"/>
              <a:defRPr sz="1600"/>
            </a:lvl7pPr>
            <a:lvl8pPr indent="-406390" lvl="7" marL="4876678">
              <a:spcBef>
                <a:spcPts val="2133"/>
              </a:spcBef>
              <a:spcAft>
                <a:spcPts val="0"/>
              </a:spcAft>
              <a:buSzPts val="1200"/>
              <a:buChar char="○"/>
              <a:defRPr sz="1600"/>
            </a:lvl8pPr>
            <a:lvl9pPr indent="-406390" lvl="8" marL="5486263">
              <a:spcBef>
                <a:spcPts val="2133"/>
              </a:spcBef>
              <a:spcAft>
                <a:spcPts val="2133"/>
              </a:spcAft>
              <a:buSzPts val="1200"/>
              <a:buChar char="■"/>
              <a:defRPr sz="1600"/>
            </a:lvl9pPr>
          </a:lstStyle>
          <a:p>
            <a:endParaRPr/>
          </a:p>
        </p:txBody>
      </p:sp>
      <p:pic>
        <p:nvPicPr>
          <p:cNvPr id="43" name="Google Shape;43;p7"/>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44" name="Google Shape;44;p7"/>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45" name="Google Shape;45;p7"/>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892630398"/>
      </p:ext>
    </p:extLst>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Main point">
  <p:cSld name="Main 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653667" y="600200"/>
            <a:ext cx="8490400" cy="5454400"/>
          </a:xfrm>
          <a:prstGeom prst="rect">
            <a:avLst/>
          </a:prstGeom>
        </p:spPr>
        <p:txBody>
          <a:bodyPr anchor="ctr" anchorCtr="0" bIns="91425" lIns="91425" rIns="91425" spcFirstLastPara="1" tIns="91425" wrap="square">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pic>
        <p:nvPicPr>
          <p:cNvPr id="48" name="Google Shape;48;p8"/>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49" name="Google Shape;49;p8"/>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50" name="Google Shape;50;p8"/>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3215939973"/>
      </p:ext>
    </p:extLst>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Section title and description">
  <p:cSld name="Section title and description">
    <p:spTree>
      <p:nvGrpSpPr>
        <p:cNvPr id="1" name="Shape 51"/>
        <p:cNvGrpSpPr/>
        <p:nvPr/>
      </p:nvGrpSpPr>
      <p:grpSpPr>
        <a:xfrm>
          <a:off x="0" y="0"/>
          <a:ext cx="0" cy="0"/>
          <a:chOff x="0" y="0"/>
          <a:chExt cx="0" cy="0"/>
        </a:xfrm>
      </p:grpSpPr>
      <p:sp>
        <p:nvSpPr>
          <p:cNvPr id="52" name="Google Shape;52;p9"/>
          <p:cNvSpPr/>
          <p:nvPr/>
        </p:nvSpPr>
        <p:spPr>
          <a:xfrm>
            <a:off x="6096000" y="-167"/>
            <a:ext cx="6096000" cy="6858000"/>
          </a:xfrm>
          <a:prstGeom prst="rect">
            <a:avLst/>
          </a:prstGeom>
          <a:solidFill>
            <a:schemeClr val="lt2"/>
          </a:solidFill>
          <a:ln>
            <a:noFill/>
          </a:ln>
        </p:spPr>
        <p:txBody>
          <a:bodyPr anchor="ctr" anchorCtr="0" bIns="121900" lIns="121900" rIns="121900" spcFirstLastPara="1" tIns="121900" wrap="square">
            <a:noAutofit/>
          </a:bodyPr>
          <a:lstStyle/>
          <a:p>
            <a:pPr algn="l" indent="0" lvl="0" marL="0" rtl="0">
              <a:spcBef>
                <a:spcPts val="0"/>
              </a:spcBef>
              <a:spcAft>
                <a:spcPts val="0"/>
              </a:spcAft>
              <a:buNone/>
            </a:pPr>
            <a:endParaRPr sz="2400"/>
          </a:p>
        </p:txBody>
      </p:sp>
      <p:sp>
        <p:nvSpPr>
          <p:cNvPr id="53" name="Google Shape;53;p9"/>
          <p:cNvSpPr txBox="1">
            <a:spLocks noGrp="1"/>
          </p:cNvSpPr>
          <p:nvPr>
            <p:ph type="title"/>
          </p:nvPr>
        </p:nvSpPr>
        <p:spPr>
          <a:xfrm>
            <a:off x="354000" y="1644233"/>
            <a:ext cx="5393600" cy="1976400"/>
          </a:xfrm>
          <a:prstGeom prst="rect">
            <a:avLst/>
          </a:prstGeom>
        </p:spPr>
        <p:txBody>
          <a:bodyPr anchor="b" anchorCtr="0" bIns="91425" lIns="91425" rIns="91425" spcFirstLastPara="1" tIns="91425" wrap="square">
            <a:noAutofit/>
          </a:bodyPr>
          <a:lstStyle>
            <a:lvl1pPr algn="ctr" lvl="0">
              <a:spcBef>
                <a:spcPts val="0"/>
              </a:spcBef>
              <a:spcAft>
                <a:spcPts val="0"/>
              </a:spcAft>
              <a:buSzPts val="4200"/>
              <a:buNone/>
              <a:defRPr sz="5600"/>
            </a:lvl1pPr>
            <a:lvl2pPr algn="ctr" lvl="1">
              <a:spcBef>
                <a:spcPts val="0"/>
              </a:spcBef>
              <a:spcAft>
                <a:spcPts val="0"/>
              </a:spcAft>
              <a:buSzPts val="4200"/>
              <a:buNone/>
              <a:defRPr sz="5600"/>
            </a:lvl2pPr>
            <a:lvl3pPr algn="ctr" lvl="2">
              <a:spcBef>
                <a:spcPts val="0"/>
              </a:spcBef>
              <a:spcAft>
                <a:spcPts val="0"/>
              </a:spcAft>
              <a:buSzPts val="4200"/>
              <a:buNone/>
              <a:defRPr sz="5600"/>
            </a:lvl3pPr>
            <a:lvl4pPr algn="ctr" lvl="3">
              <a:spcBef>
                <a:spcPts val="0"/>
              </a:spcBef>
              <a:spcAft>
                <a:spcPts val="0"/>
              </a:spcAft>
              <a:buSzPts val="4200"/>
              <a:buNone/>
              <a:defRPr sz="5600"/>
            </a:lvl4pPr>
            <a:lvl5pPr algn="ctr" lvl="4">
              <a:spcBef>
                <a:spcPts val="0"/>
              </a:spcBef>
              <a:spcAft>
                <a:spcPts val="0"/>
              </a:spcAft>
              <a:buSzPts val="4200"/>
              <a:buNone/>
              <a:defRPr sz="5600"/>
            </a:lvl5pPr>
            <a:lvl6pPr algn="ctr" lvl="5">
              <a:spcBef>
                <a:spcPts val="0"/>
              </a:spcBef>
              <a:spcAft>
                <a:spcPts val="0"/>
              </a:spcAft>
              <a:buSzPts val="4200"/>
              <a:buNone/>
              <a:defRPr sz="5600"/>
            </a:lvl6pPr>
            <a:lvl7pPr algn="ctr" lvl="6">
              <a:spcBef>
                <a:spcPts val="0"/>
              </a:spcBef>
              <a:spcAft>
                <a:spcPts val="0"/>
              </a:spcAft>
              <a:buSzPts val="4200"/>
              <a:buNone/>
              <a:defRPr sz="5600"/>
            </a:lvl7pPr>
            <a:lvl8pPr algn="ctr" lvl="7">
              <a:spcBef>
                <a:spcPts val="0"/>
              </a:spcBef>
              <a:spcAft>
                <a:spcPts val="0"/>
              </a:spcAft>
              <a:buSzPts val="4200"/>
              <a:buNone/>
              <a:defRPr sz="5600"/>
            </a:lvl8pPr>
            <a:lvl9pPr algn="ctr" lvl="8">
              <a:spcBef>
                <a:spcPts val="0"/>
              </a:spcBef>
              <a:spcAft>
                <a:spcPts val="0"/>
              </a:spcAft>
              <a:buSzPts val="4200"/>
              <a:buNone/>
              <a:defRPr sz="5600"/>
            </a:lvl9pPr>
          </a:lstStyle>
          <a:p>
            <a:endParaRPr/>
          </a:p>
        </p:txBody>
      </p:sp>
      <p:sp>
        <p:nvSpPr>
          <p:cNvPr id="54" name="Google Shape;54;p9"/>
          <p:cNvSpPr txBox="1">
            <a:spLocks noGrp="1"/>
          </p:cNvSpPr>
          <p:nvPr>
            <p:ph idx="1" type="subTitle"/>
          </p:nvPr>
        </p:nvSpPr>
        <p:spPr>
          <a:xfrm>
            <a:off x="354000" y="3737433"/>
            <a:ext cx="5393600" cy="1646800"/>
          </a:xfrm>
          <a:prstGeom prst="rect">
            <a:avLst/>
          </a:prstGeom>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800"/>
            </a:lvl1pPr>
            <a:lvl2pPr algn="ctr" lvl="1">
              <a:lnSpc>
                <a:spcPct val="100000"/>
              </a:lnSpc>
              <a:spcBef>
                <a:spcPts val="0"/>
              </a:spcBef>
              <a:spcAft>
                <a:spcPts val="0"/>
              </a:spcAft>
              <a:buSzPts val="2100"/>
              <a:buNone/>
              <a:defRPr sz="2800"/>
            </a:lvl2pPr>
            <a:lvl3pPr algn="ctr" lvl="2">
              <a:lnSpc>
                <a:spcPct val="100000"/>
              </a:lnSpc>
              <a:spcBef>
                <a:spcPts val="0"/>
              </a:spcBef>
              <a:spcAft>
                <a:spcPts val="0"/>
              </a:spcAft>
              <a:buSzPts val="2100"/>
              <a:buNone/>
              <a:defRPr sz="2800"/>
            </a:lvl3pPr>
            <a:lvl4pPr algn="ctr" lvl="3">
              <a:lnSpc>
                <a:spcPct val="100000"/>
              </a:lnSpc>
              <a:spcBef>
                <a:spcPts val="0"/>
              </a:spcBef>
              <a:spcAft>
                <a:spcPts val="0"/>
              </a:spcAft>
              <a:buSzPts val="2100"/>
              <a:buNone/>
              <a:defRPr sz="2800"/>
            </a:lvl4pPr>
            <a:lvl5pPr algn="ctr" lvl="4">
              <a:lnSpc>
                <a:spcPct val="100000"/>
              </a:lnSpc>
              <a:spcBef>
                <a:spcPts val="0"/>
              </a:spcBef>
              <a:spcAft>
                <a:spcPts val="0"/>
              </a:spcAft>
              <a:buSzPts val="2100"/>
              <a:buNone/>
              <a:defRPr sz="2800"/>
            </a:lvl5pPr>
            <a:lvl6pPr algn="ctr" lvl="5">
              <a:lnSpc>
                <a:spcPct val="100000"/>
              </a:lnSpc>
              <a:spcBef>
                <a:spcPts val="0"/>
              </a:spcBef>
              <a:spcAft>
                <a:spcPts val="0"/>
              </a:spcAft>
              <a:buSzPts val="2100"/>
              <a:buNone/>
              <a:defRPr sz="2800"/>
            </a:lvl6pPr>
            <a:lvl7pPr algn="ctr" lvl="6">
              <a:lnSpc>
                <a:spcPct val="100000"/>
              </a:lnSpc>
              <a:spcBef>
                <a:spcPts val="0"/>
              </a:spcBef>
              <a:spcAft>
                <a:spcPts val="0"/>
              </a:spcAft>
              <a:buSzPts val="2100"/>
              <a:buNone/>
              <a:defRPr sz="2800"/>
            </a:lvl7pPr>
            <a:lvl8pPr algn="ctr" lvl="7">
              <a:lnSpc>
                <a:spcPct val="100000"/>
              </a:lnSpc>
              <a:spcBef>
                <a:spcPts val="0"/>
              </a:spcBef>
              <a:spcAft>
                <a:spcPts val="0"/>
              </a:spcAft>
              <a:buSzPts val="2100"/>
              <a:buNone/>
              <a:defRPr sz="2800"/>
            </a:lvl8pPr>
            <a:lvl9pPr algn="ctr" lvl="8">
              <a:lnSpc>
                <a:spcPct val="100000"/>
              </a:lnSpc>
              <a:spcBef>
                <a:spcPts val="0"/>
              </a:spcBef>
              <a:spcAft>
                <a:spcPts val="0"/>
              </a:spcAft>
              <a:buSzPts val="2100"/>
              <a:buNone/>
              <a:defRPr sz="2800"/>
            </a:lvl9pPr>
          </a:lstStyle>
          <a:p>
            <a:endParaRPr/>
          </a:p>
        </p:txBody>
      </p:sp>
      <p:sp>
        <p:nvSpPr>
          <p:cNvPr id="55" name="Google Shape;55;p9"/>
          <p:cNvSpPr txBox="1">
            <a:spLocks noGrp="1"/>
          </p:cNvSpPr>
          <p:nvPr>
            <p:ph idx="2" type="body"/>
          </p:nvPr>
        </p:nvSpPr>
        <p:spPr>
          <a:xfrm>
            <a:off x="6586000" y="965433"/>
            <a:ext cx="5116000" cy="4926800"/>
          </a:xfrm>
          <a:prstGeom prst="rect">
            <a:avLst/>
          </a:prstGeom>
        </p:spPr>
        <p:txBody>
          <a:bodyPr anchor="ctr" anchorCtr="0" bIns="91425" lIns="91425" rIns="91425" spcFirstLastPara="1" tIns="91425" wrap="square">
            <a:noAutofit/>
          </a:bodyPr>
          <a:lstStyle>
            <a:lvl1pPr indent="-457189" lvl="0" marL="609585">
              <a:spcBef>
                <a:spcPts val="0"/>
              </a:spcBef>
              <a:spcAft>
                <a:spcPts val="0"/>
              </a:spcAft>
              <a:buSzPts val="1800"/>
              <a:buChar char="●"/>
              <a:defRPr/>
            </a:lvl1pPr>
            <a:lvl2pPr indent="-423323" lvl="1" marL="1219170">
              <a:spcBef>
                <a:spcPts val="2133"/>
              </a:spcBef>
              <a:spcAft>
                <a:spcPts val="0"/>
              </a:spcAft>
              <a:buSzPts val="1400"/>
              <a:buChar char="○"/>
              <a:defRPr/>
            </a:lvl2pPr>
            <a:lvl3pPr indent="-423323" lvl="2" marL="1828754">
              <a:spcBef>
                <a:spcPts val="2133"/>
              </a:spcBef>
              <a:spcAft>
                <a:spcPts val="0"/>
              </a:spcAft>
              <a:buSzPts val="1400"/>
              <a:buChar char="■"/>
              <a:defRPr/>
            </a:lvl3pPr>
            <a:lvl4pPr indent="-423323" lvl="3" marL="2438339">
              <a:spcBef>
                <a:spcPts val="2133"/>
              </a:spcBef>
              <a:spcAft>
                <a:spcPts val="0"/>
              </a:spcAft>
              <a:buSzPts val="1400"/>
              <a:buChar char="●"/>
              <a:defRPr/>
            </a:lvl4pPr>
            <a:lvl5pPr indent="-423323" lvl="4" marL="3047924">
              <a:spcBef>
                <a:spcPts val="2133"/>
              </a:spcBef>
              <a:spcAft>
                <a:spcPts val="0"/>
              </a:spcAft>
              <a:buSzPts val="1400"/>
              <a:buChar char="○"/>
              <a:defRPr/>
            </a:lvl5pPr>
            <a:lvl6pPr indent="-423323" lvl="5" marL="3657509">
              <a:spcBef>
                <a:spcPts val="2133"/>
              </a:spcBef>
              <a:spcAft>
                <a:spcPts val="0"/>
              </a:spcAft>
              <a:buSzPts val="1400"/>
              <a:buChar char="■"/>
              <a:defRPr/>
            </a:lvl6pPr>
            <a:lvl7pPr indent="-423323" lvl="6" marL="4267093">
              <a:spcBef>
                <a:spcPts val="2133"/>
              </a:spcBef>
              <a:spcAft>
                <a:spcPts val="0"/>
              </a:spcAft>
              <a:buSzPts val="1400"/>
              <a:buChar char="●"/>
              <a:defRPr/>
            </a:lvl7pPr>
            <a:lvl8pPr indent="-423323" lvl="7" marL="4876678">
              <a:spcBef>
                <a:spcPts val="2133"/>
              </a:spcBef>
              <a:spcAft>
                <a:spcPts val="0"/>
              </a:spcAft>
              <a:buSzPts val="1400"/>
              <a:buChar char="○"/>
              <a:defRPr/>
            </a:lvl8pPr>
            <a:lvl9pPr indent="-423323" lvl="8" marL="5486263">
              <a:spcBef>
                <a:spcPts val="2133"/>
              </a:spcBef>
              <a:spcAft>
                <a:spcPts val="2133"/>
              </a:spcAft>
              <a:buSzPts val="1400"/>
              <a:buChar char="■"/>
              <a:defRPr/>
            </a:lvl9pPr>
          </a:lstStyle>
          <a:p>
            <a:endParaRPr/>
          </a:p>
        </p:txBody>
      </p:sp>
      <p:pic>
        <p:nvPicPr>
          <p:cNvPr id="56" name="Google Shape;56;p9"/>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57" name="Google Shape;57;p9"/>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58" name="Google Shape;58;p9"/>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415587220"/>
      </p:ext>
    </p:extLst>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Caption">
  <p:cSld name="Caption">
    <p:spTree>
      <p:nvGrpSpPr>
        <p:cNvPr id="1" name="Shape 59"/>
        <p:cNvGrpSpPr/>
        <p:nvPr/>
      </p:nvGrpSpPr>
      <p:grpSpPr>
        <a:xfrm>
          <a:off x="0" y="0"/>
          <a:ext cx="0" cy="0"/>
          <a:chOff x="0" y="0"/>
          <a:chExt cx="0" cy="0"/>
        </a:xfrm>
      </p:grpSpPr>
      <p:sp>
        <p:nvSpPr>
          <p:cNvPr id="60" name="Google Shape;60;p10"/>
          <p:cNvSpPr txBox="1">
            <a:spLocks noGrp="1"/>
          </p:cNvSpPr>
          <p:nvPr>
            <p:ph idx="1" type="body"/>
          </p:nvPr>
        </p:nvSpPr>
        <p:spPr>
          <a:xfrm>
            <a:off x="3688167" y="5229633"/>
            <a:ext cx="7998400" cy="806800"/>
          </a:xfrm>
          <a:prstGeom prst="rect">
            <a:avLst/>
          </a:prstGeom>
        </p:spPr>
        <p:txBody>
          <a:bodyPr anchor="ctr" anchorCtr="0" bIns="91425" lIns="91425" rIns="91425" spcFirstLastPara="1" tIns="91425" wrap="square">
            <a:noAutofit/>
          </a:bodyPr>
          <a:lstStyle>
            <a:lvl1pPr indent="-304792" lvl="0" marL="609585">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62" name="Google Shape;62;p10"/>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63" name="Google Shape;63;p10"/>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966035126"/>
      </p:ext>
    </p:extLst>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Big number">
  <p:cSld name="Big number">
    <p:spTree>
      <p:nvGrpSpPr>
        <p:cNvPr id="1" name="Shape 64"/>
        <p:cNvGrpSpPr/>
        <p:nvPr/>
      </p:nvGrpSpPr>
      <p:grpSpPr>
        <a:xfrm>
          <a:off x="0" y="0"/>
          <a:ext cx="0" cy="0"/>
          <a:chOff x="0" y="0"/>
          <a:chExt cx="0" cy="0"/>
        </a:xfrm>
      </p:grpSpPr>
      <p:sp>
        <p:nvSpPr>
          <p:cNvPr id="65" name="Google Shape;65;p11"/>
          <p:cNvSpPr txBox="1">
            <a:spLocks noGrp="1"/>
          </p:cNvSpPr>
          <p:nvPr>
            <p:ph hasCustomPrompt="1" type="title"/>
          </p:nvPr>
        </p:nvSpPr>
        <p:spPr>
          <a:xfrm>
            <a:off x="415600" y="1474833"/>
            <a:ext cx="11360800" cy="2618000"/>
          </a:xfrm>
          <a:prstGeom prst="rect">
            <a:avLst/>
          </a:prstGeom>
        </p:spPr>
        <p:txBody>
          <a:bodyPr anchor="b" anchorCtr="0" bIns="91425" lIns="91425" rIns="91425" spcFirstLastPara="1" tIns="91425" wrap="square">
            <a:noAutofit/>
          </a:bodyPr>
          <a:lstStyle>
            <a:lvl1pPr algn="ctr" lvl="0">
              <a:spcBef>
                <a:spcPts val="0"/>
              </a:spcBef>
              <a:spcAft>
                <a:spcPts val="0"/>
              </a:spcAft>
              <a:buSzPts val="12000"/>
              <a:buNone/>
              <a:defRPr sz="16000"/>
            </a:lvl1pPr>
            <a:lvl2pPr algn="ctr" lvl="1">
              <a:spcBef>
                <a:spcPts val="0"/>
              </a:spcBef>
              <a:spcAft>
                <a:spcPts val="0"/>
              </a:spcAft>
              <a:buSzPts val="12000"/>
              <a:buNone/>
              <a:defRPr sz="16000"/>
            </a:lvl2pPr>
            <a:lvl3pPr algn="ctr" lvl="2">
              <a:spcBef>
                <a:spcPts val="0"/>
              </a:spcBef>
              <a:spcAft>
                <a:spcPts val="0"/>
              </a:spcAft>
              <a:buSzPts val="12000"/>
              <a:buNone/>
              <a:defRPr sz="16000"/>
            </a:lvl3pPr>
            <a:lvl4pPr algn="ctr" lvl="3">
              <a:spcBef>
                <a:spcPts val="0"/>
              </a:spcBef>
              <a:spcAft>
                <a:spcPts val="0"/>
              </a:spcAft>
              <a:buSzPts val="12000"/>
              <a:buNone/>
              <a:defRPr sz="16000"/>
            </a:lvl4pPr>
            <a:lvl5pPr algn="ctr" lvl="4">
              <a:spcBef>
                <a:spcPts val="0"/>
              </a:spcBef>
              <a:spcAft>
                <a:spcPts val="0"/>
              </a:spcAft>
              <a:buSzPts val="12000"/>
              <a:buNone/>
              <a:defRPr sz="16000"/>
            </a:lvl5pPr>
            <a:lvl6pPr algn="ctr" lvl="5">
              <a:spcBef>
                <a:spcPts val="0"/>
              </a:spcBef>
              <a:spcAft>
                <a:spcPts val="0"/>
              </a:spcAft>
              <a:buSzPts val="12000"/>
              <a:buNone/>
              <a:defRPr sz="16000"/>
            </a:lvl6pPr>
            <a:lvl7pPr algn="ctr" lvl="6">
              <a:spcBef>
                <a:spcPts val="0"/>
              </a:spcBef>
              <a:spcAft>
                <a:spcPts val="0"/>
              </a:spcAft>
              <a:buSzPts val="12000"/>
              <a:buNone/>
              <a:defRPr sz="16000"/>
            </a:lvl7pPr>
            <a:lvl8pPr algn="ctr" lvl="7">
              <a:spcBef>
                <a:spcPts val="0"/>
              </a:spcBef>
              <a:spcAft>
                <a:spcPts val="0"/>
              </a:spcAft>
              <a:buSzPts val="12000"/>
              <a:buNone/>
              <a:defRPr sz="16000"/>
            </a:lvl8pPr>
            <a:lvl9pPr algn="ctr" lvl="8">
              <a:spcBef>
                <a:spcPts val="0"/>
              </a:spcBef>
              <a:spcAft>
                <a:spcPts val="0"/>
              </a:spcAft>
              <a:buSzPts val="12000"/>
              <a:buNone/>
              <a:defRPr sz="16000"/>
            </a:lvl9pPr>
          </a:lstStyle>
          <a:p>
            <a:r>
              <a:t>xx%</a:t>
            </a:r>
          </a:p>
        </p:txBody>
      </p:sp>
      <p:sp>
        <p:nvSpPr>
          <p:cNvPr id="66" name="Google Shape;66;p11"/>
          <p:cNvSpPr txBox="1">
            <a:spLocks noGrp="1"/>
          </p:cNvSpPr>
          <p:nvPr>
            <p:ph idx="1" type="body"/>
          </p:nvPr>
        </p:nvSpPr>
        <p:spPr>
          <a:xfrm>
            <a:off x="415600" y="4202967"/>
            <a:ext cx="11360800" cy="1734400"/>
          </a:xfrm>
          <a:prstGeom prst="rect">
            <a:avLst/>
          </a:prstGeom>
          <a:solidFill>
            <a:srgbClr val="FFFFFF"/>
          </a:solidFill>
        </p:spPr>
        <p:txBody>
          <a:bodyPr anchor="t" anchorCtr="0" bIns="91425" lIns="91425" rIns="91425" spcFirstLastPara="1" tIns="91425" wrap="square">
            <a:noAutofit/>
          </a:bodyPr>
          <a:lstStyle>
            <a:lvl1pPr algn="ctr" indent="-457189" lvl="0" marL="609585">
              <a:spcBef>
                <a:spcPts val="0"/>
              </a:spcBef>
              <a:spcAft>
                <a:spcPts val="0"/>
              </a:spcAft>
              <a:buSzPts val="1800"/>
              <a:buChar char="●"/>
              <a:defRPr/>
            </a:lvl1pPr>
            <a:lvl2pPr algn="ctr" indent="-423323" lvl="1" marL="1219170">
              <a:spcBef>
                <a:spcPts val="2133"/>
              </a:spcBef>
              <a:spcAft>
                <a:spcPts val="0"/>
              </a:spcAft>
              <a:buSzPts val="1400"/>
              <a:buChar char="○"/>
              <a:defRPr/>
            </a:lvl2pPr>
            <a:lvl3pPr algn="ctr" indent="-423323" lvl="2" marL="1828754">
              <a:spcBef>
                <a:spcPts val="2133"/>
              </a:spcBef>
              <a:spcAft>
                <a:spcPts val="0"/>
              </a:spcAft>
              <a:buSzPts val="1400"/>
              <a:buChar char="■"/>
              <a:defRPr/>
            </a:lvl3pPr>
            <a:lvl4pPr algn="ctr" indent="-423323" lvl="3" marL="2438339">
              <a:spcBef>
                <a:spcPts val="2133"/>
              </a:spcBef>
              <a:spcAft>
                <a:spcPts val="0"/>
              </a:spcAft>
              <a:buSzPts val="1400"/>
              <a:buChar char="●"/>
              <a:defRPr/>
            </a:lvl4pPr>
            <a:lvl5pPr algn="ctr" indent="-423323" lvl="4" marL="3047924">
              <a:spcBef>
                <a:spcPts val="2133"/>
              </a:spcBef>
              <a:spcAft>
                <a:spcPts val="0"/>
              </a:spcAft>
              <a:buSzPts val="1400"/>
              <a:buChar char="○"/>
              <a:defRPr/>
            </a:lvl5pPr>
            <a:lvl6pPr algn="ctr" indent="-423323" lvl="5" marL="3657509">
              <a:spcBef>
                <a:spcPts val="2133"/>
              </a:spcBef>
              <a:spcAft>
                <a:spcPts val="0"/>
              </a:spcAft>
              <a:buSzPts val="1400"/>
              <a:buChar char="■"/>
              <a:defRPr/>
            </a:lvl6pPr>
            <a:lvl7pPr algn="ctr" indent="-423323" lvl="6" marL="4267093">
              <a:spcBef>
                <a:spcPts val="2133"/>
              </a:spcBef>
              <a:spcAft>
                <a:spcPts val="0"/>
              </a:spcAft>
              <a:buSzPts val="1400"/>
              <a:buChar char="●"/>
              <a:defRPr/>
            </a:lvl7pPr>
            <a:lvl8pPr algn="ctr" indent="-423323" lvl="7" marL="4876678">
              <a:spcBef>
                <a:spcPts val="2133"/>
              </a:spcBef>
              <a:spcAft>
                <a:spcPts val="0"/>
              </a:spcAft>
              <a:buSzPts val="1400"/>
              <a:buChar char="○"/>
              <a:defRPr/>
            </a:lvl8pPr>
            <a:lvl9pPr algn="ctr" indent="-423323" lvl="8" marL="5486263">
              <a:spcBef>
                <a:spcPts val="2133"/>
              </a:spcBef>
              <a:spcAft>
                <a:spcPts val="2133"/>
              </a:spcAft>
              <a:buSzPts val="1400"/>
              <a:buChar char="■"/>
              <a:defRPr/>
            </a:lvl9pPr>
          </a:lstStyle>
          <a:p>
            <a:endParaRPr/>
          </a:p>
        </p:txBody>
      </p:sp>
      <p:pic>
        <p:nvPicPr>
          <p:cNvPr id="67" name="Google Shape;67;p11"/>
          <p:cNvPicPr preferRelativeResize="0"/>
          <p:nvPr/>
        </p:nvPicPr>
        <p:blipFill rotWithShape="1">
          <a:blip r:embed="rId2">
            <a:alphaModFix/>
          </a:blip>
          <a:srcRect b="-48"/>
          <a:stretch/>
        </p:blipFill>
        <p:spPr>
          <a:xfrm>
            <a:off x="9239609" y="1"/>
            <a:ext cx="2952393" cy="1106833"/>
          </a:xfrm>
          <a:prstGeom prst="rect">
            <a:avLst/>
          </a:prstGeom>
          <a:noFill/>
          <a:ln>
            <a:noFill/>
          </a:ln>
        </p:spPr>
      </p:pic>
      <p:pic>
        <p:nvPicPr>
          <p:cNvPr id="68" name="Google Shape;68;p11"/>
          <p:cNvPicPr preferRelativeResize="0"/>
          <p:nvPr/>
        </p:nvPicPr>
        <p:blipFill>
          <a:blip r:embed="rId3">
            <a:alphaModFix/>
          </a:blip>
          <a:stretch>
            <a:fillRect/>
          </a:stretch>
        </p:blipFill>
        <p:spPr>
          <a:xfrm>
            <a:off x="224567" y="6036418"/>
            <a:ext cx="2901151" cy="630567"/>
          </a:xfrm>
          <a:prstGeom prst="rect">
            <a:avLst/>
          </a:prstGeom>
          <a:noFill/>
          <a:ln>
            <a:noFill/>
          </a:ln>
        </p:spPr>
      </p:pic>
      <p:sp>
        <p:nvSpPr>
          <p:cNvPr id="69" name="Google Shape;69;p11"/>
          <p:cNvSpPr txBox="1">
            <a:spLocks noGrp="1"/>
          </p:cNvSpPr>
          <p:nvPr>
            <p:ph idx="12" type="sldNum"/>
          </p:nvPr>
        </p:nvSpPr>
        <p:spPr>
          <a:xfrm>
            <a:off x="11044977" y="6187956"/>
            <a:ext cx="731600" cy="524800"/>
          </a:xfrm>
          <a:prstGeom prst="rect">
            <a:avLst/>
          </a:prstGeom>
        </p:spPr>
        <p:txBody>
          <a:bodyPr anchor="ctr" anchorCtr="0" bIns="91425" lIns="91425" rIns="91425" spcFirstLastPara="1" tIns="91425" wrap="square">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3568809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449000"/>
            <a:ext cx="90704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693884"/>
            <a:ext cx="11360800" cy="40940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91724305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867133"/>
            <a:ext cx="7328800" cy="2736800"/>
          </a:xfrm>
          <a:prstGeom prst="rect">
            <a:avLst/>
          </a:prstGeom>
        </p:spPr>
        <p:txBody>
          <a:bodyPr spcFirstLastPara="1" wrap="square" lIns="480000" tIns="121900" rIns="121900" bIns="121900" anchor="b" anchorCtr="0">
            <a:noAutofit/>
          </a:bodyPr>
          <a:lstStyle/>
          <a:p>
            <a:br>
              <a:rPr lang="en-US" dirty="0"/>
            </a:br>
            <a:br>
              <a:rPr lang="en-US" dirty="0"/>
            </a:br>
            <a:br>
              <a:rPr lang="en-US" dirty="0"/>
            </a:br>
            <a:br>
              <a:rPr lang="en-US" dirty="0"/>
            </a:br>
            <a:br>
              <a:rPr lang="en-US" dirty="0"/>
            </a:br>
            <a:br>
              <a:rPr lang="en-US" dirty="0"/>
            </a:br>
            <a:r>
              <a:rPr lang="en-US" sz="4267" dirty="0"/>
              <a:t>Reporting/Producing news stories for scientific issues</a:t>
            </a:r>
            <a:br>
              <a:rPr lang="en-US" dirty="0"/>
            </a:br>
            <a:endParaRPr dirty="0"/>
          </a:p>
        </p:txBody>
      </p:sp>
      <p:sp>
        <p:nvSpPr>
          <p:cNvPr id="79" name="Google Shape;79;p13"/>
          <p:cNvSpPr txBox="1">
            <a:spLocks noGrp="1"/>
          </p:cNvSpPr>
          <p:nvPr>
            <p:ph type="subTitle" idx="1"/>
          </p:nvPr>
        </p:nvSpPr>
        <p:spPr>
          <a:xfrm>
            <a:off x="67" y="3603933"/>
            <a:ext cx="7328800" cy="1157200"/>
          </a:xfrm>
          <a:prstGeom prst="rect">
            <a:avLst/>
          </a:prstGeom>
        </p:spPr>
        <p:txBody>
          <a:bodyPr spcFirstLastPara="1" wrap="square" lIns="480000" tIns="121900" rIns="121900" bIns="121900" anchor="t" anchorCtr="0">
            <a:noAutofit/>
          </a:bodyPr>
          <a:lstStyle/>
          <a:p>
            <a:pPr marL="0" indent="0"/>
            <a:r>
              <a:rPr lang="en-US" dirty="0"/>
              <a:t>School of Journalism and Mass Communications, </a:t>
            </a:r>
            <a:r>
              <a:rPr lang="en-US" dirty="0" err="1"/>
              <a:t>AuTh</a:t>
            </a:r>
            <a:endParaRPr dirty="0"/>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4" y="2783838"/>
            <a:ext cx="7078840" cy="1613023"/>
            <a:chOff x="-3" y="28575"/>
            <a:chExt cx="14157680" cy="2716703"/>
          </a:xfrm>
        </p:grpSpPr>
        <p:sp>
          <p:nvSpPr>
            <p:cNvPr id="6" name="TextBox 6"/>
            <p:cNvSpPr txBox="1"/>
            <p:nvPr/>
          </p:nvSpPr>
          <p:spPr>
            <a:xfrm>
              <a:off x="-3" y="948706"/>
              <a:ext cx="14157678" cy="1796572"/>
            </a:xfrm>
            <a:prstGeom prst="rect">
              <a:avLst/>
            </a:prstGeom>
          </p:spPr>
          <p:txBody>
            <a:bodyPr anchor="t" bIns="0" lIns="0" rIns="0" rtlCol="0" tIns="0">
              <a:spAutoFit/>
            </a:bodyPr>
            <a:lstStyle/>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Wrapped in a “shell” that provides background information, e.g. databases, timelines, info boxes or links to other resources.</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The information in each shell gives the reader a sense of the context of a story and where it fits in with other stories on the same topic.</a:t>
              </a:r>
            </a:p>
          </p:txBody>
        </p:sp>
        <p:sp>
          <p:nvSpPr>
            <p:cNvPr id="7" name="TextBox 7"/>
            <p:cNvSpPr txBox="1"/>
            <p:nvPr/>
          </p:nvSpPr>
          <p:spPr>
            <a:xfrm>
              <a:off x="661357" y="28575"/>
              <a:ext cx="13496320" cy="475170"/>
            </a:xfrm>
            <a:prstGeom prst="rect">
              <a:avLst/>
            </a:prstGeom>
          </p:spPr>
          <p:txBody>
            <a:bodyPr anchor="t" bIns="0" lIns="0" rIns="0" rtlCol="0" tIns="0" wrap="square">
              <a:spAutoFit/>
            </a:bodyPr>
            <a:lstStyle/>
            <a:p>
              <a:pPr defTabSz="1219170">
                <a:lnSpc>
                  <a:spcPts val="2200"/>
                </a:lnSpc>
                <a:buClr>
                  <a:srgbClr val="000000"/>
                </a:buClr>
              </a:pPr>
              <a:r>
                <a:rPr dirty="0" kern="0" lang="en-US" sz="2000">
                  <a:solidFill>
                    <a:srgbClr val="000000"/>
                  </a:solidFill>
                  <a:latin typeface="Lato "/>
                  <a:cs typeface="Arial"/>
                  <a:sym typeface="Arial"/>
                </a:rPr>
                <a:t>Producing a multimedia story</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3148655606"/>
      </p:ext>
    </p:extLst>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4" y="2783837"/>
            <a:ext cx="7078841" cy="1711864"/>
            <a:chOff x="-3" y="28575"/>
            <a:chExt cx="14157682" cy="2883173"/>
          </a:xfrm>
        </p:grpSpPr>
        <p:sp>
          <p:nvSpPr>
            <p:cNvPr id="6" name="TextBox 6"/>
            <p:cNvSpPr txBox="1"/>
            <p:nvPr/>
          </p:nvSpPr>
          <p:spPr>
            <a:xfrm>
              <a:off x="-3" y="1115176"/>
              <a:ext cx="14157678" cy="1796572"/>
            </a:xfrm>
            <a:prstGeom prst="rect">
              <a:avLst/>
            </a:prstGeom>
          </p:spPr>
          <p:txBody>
            <a:bodyPr anchor="t" bIns="0" lIns="0" rIns="0" rtlCol="0" tIns="0">
              <a:spAutoFit/>
            </a:bodyPr>
            <a:lstStyle/>
            <a:p>
              <a:pPr defTabSz="1219170" indent="-380990" marL="380990">
                <a:buClr>
                  <a:srgbClr val="000000"/>
                </a:buClr>
                <a:buFont charset="0" panose="020B0604020202020204" pitchFamily="34" typeface="Arial"/>
                <a:buChar char="•"/>
              </a:pPr>
              <a:r>
                <a:rPr dirty="0" kern="0" lang="en-US" sz="1733">
                  <a:solidFill>
                    <a:srgbClr val="000000"/>
                  </a:solidFill>
                  <a:latin typeface="Lato "/>
                  <a:ea charset="0" panose="020B0606030504020204" pitchFamily="34" typeface="Open Sans"/>
                  <a:cs charset="0" panose="020B0606030504020204" pitchFamily="34" typeface="Open Sans"/>
                  <a:sym typeface="Arial"/>
                </a:rPr>
                <a:t>Not all stories make good multimedia stories</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ea charset="0" panose="020B0606030504020204" pitchFamily="34" typeface="Open Sans"/>
                  <a:cs charset="0" panose="020B0606030504020204" pitchFamily="34" typeface="Open Sans"/>
                  <a:sym typeface="Arial"/>
                </a:rPr>
                <a:t>Multi-dimensional</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ea charset="0" panose="020B0606030504020204" pitchFamily="34" typeface="Open Sans"/>
                  <a:cs charset="0" panose="020B0606030504020204" pitchFamily="34" typeface="Open Sans"/>
                  <a:sym typeface="Arial"/>
                </a:rPr>
                <a:t>Include action </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ea charset="0" panose="020B0606030504020204" pitchFamily="34" typeface="Open Sans"/>
                  <a:cs charset="0" panose="020B0606030504020204" pitchFamily="34" typeface="Open Sans"/>
                  <a:sym typeface="Arial"/>
                </a:rPr>
                <a:t>Require that the reporter goes into the field</a:t>
              </a:r>
            </a:p>
          </p:txBody>
        </p:sp>
        <p:sp>
          <p:nvSpPr>
            <p:cNvPr id="7" name="TextBox 7"/>
            <p:cNvSpPr txBox="1"/>
            <p:nvPr/>
          </p:nvSpPr>
          <p:spPr>
            <a:xfrm>
              <a:off x="1" y="28575"/>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Producing a multimedia story</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667919" y="1759916"/>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3439879315"/>
      </p:ext>
    </p:extLst>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02039" y="2783838"/>
            <a:ext cx="7078841" cy="2432565"/>
            <a:chOff x="-3" y="28575"/>
            <a:chExt cx="14157682" cy="4096997"/>
          </a:xfrm>
        </p:grpSpPr>
        <p:sp>
          <p:nvSpPr>
            <p:cNvPr id="6" name="TextBox 6"/>
            <p:cNvSpPr txBox="1"/>
            <p:nvPr/>
          </p:nvSpPr>
          <p:spPr>
            <a:xfrm>
              <a:off x="-3" y="946798"/>
              <a:ext cx="14157678" cy="3178774"/>
            </a:xfrm>
            <a:prstGeom prst="rect">
              <a:avLst/>
            </a:prstGeom>
          </p:spPr>
          <p:txBody>
            <a:bodyPr anchor="t" bIns="0" lIns="0" rIns="0" rtlCol="0" tIns="0">
              <a:spAutoFit/>
            </a:bodyPr>
            <a:lstStyle/>
            <a:p>
              <a:pPr defTabSz="1219170">
                <a:buClr>
                  <a:srgbClr val="000000"/>
                </a:buClr>
              </a:pPr>
              <a:r>
                <a:rPr dirty="0" kern="0" lang="en-US" sz="1733">
                  <a:solidFill>
                    <a:srgbClr val="000000"/>
                  </a:solidFill>
                  <a:latin typeface="Lato "/>
                  <a:cs typeface="Arial"/>
                  <a:sym typeface="Arial"/>
                </a:rPr>
                <a:t>A storyboard is a sketch of how to organize a story and a list of its contents.</a:t>
              </a:r>
            </a:p>
            <a:p>
              <a:pPr defTabSz="1219170">
                <a:buClr>
                  <a:srgbClr val="000000"/>
                </a:buClr>
              </a:pPr>
              <a:r>
                <a:rPr dirty="0" kern="0" lang="en-US" sz="1733">
                  <a:solidFill>
                    <a:srgbClr val="000000"/>
                  </a:solidFill>
                  <a:latin typeface="Lato "/>
                  <a:cs typeface="Arial"/>
                  <a:sym typeface="Arial"/>
                </a:rPr>
                <a:t>A storyboard helps you:</a:t>
              </a:r>
            </a:p>
            <a:p>
              <a:pPr defTabSz="1219170">
                <a:buClr>
                  <a:srgbClr val="000000"/>
                </a:buClr>
              </a:pPr>
              <a:r>
                <a:rPr dirty="0" kern="0" lang="en-US" sz="1733">
                  <a:solidFill>
                    <a:srgbClr val="000000"/>
                  </a:solidFill>
                  <a:latin typeface="Lato "/>
                  <a:cs typeface="Arial"/>
                  <a:sym typeface="Arial"/>
                </a:rPr>
                <a:t>Define the parameters of a story within available resources and time</a:t>
              </a:r>
            </a:p>
            <a:p>
              <a:pPr defTabSz="1219170">
                <a:buClr>
                  <a:srgbClr val="000000"/>
                </a:buClr>
              </a:pPr>
              <a:r>
                <a:rPr dirty="0" kern="0" lang="en-US" sz="1733">
                  <a:solidFill>
                    <a:srgbClr val="000000"/>
                  </a:solidFill>
                  <a:latin typeface="Lato "/>
                  <a:cs typeface="Arial"/>
                  <a:sym typeface="Arial"/>
                </a:rPr>
                <a:t>Organize and focus a story</a:t>
              </a:r>
            </a:p>
            <a:p>
              <a:pPr defTabSz="1219170">
                <a:buClr>
                  <a:srgbClr val="000000"/>
                </a:buClr>
              </a:pPr>
              <a:r>
                <a:rPr dirty="0" kern="0" lang="en-US" sz="1733">
                  <a:solidFill>
                    <a:srgbClr val="000000"/>
                  </a:solidFill>
                  <a:latin typeface="Lato "/>
                  <a:cs typeface="Arial"/>
                  <a:sym typeface="Arial"/>
                </a:rPr>
                <a:t>Figure out what medium to use for each part of the story</a:t>
              </a:r>
            </a:p>
            <a:p>
              <a:pPr defTabSz="1219170">
                <a:buClr>
                  <a:srgbClr val="000000"/>
                </a:buClr>
              </a:pPr>
              <a:endParaRPr dirty="0" kern="0" lang="en-US" sz="1867">
                <a:solidFill>
                  <a:srgbClr val="FFFFFF"/>
                </a:solidFill>
                <a:latin typeface="Muli Regular"/>
                <a:cs typeface="Arial"/>
                <a:sym typeface="Arial"/>
              </a:endParaRPr>
            </a:p>
          </p:txBody>
        </p:sp>
        <p:sp>
          <p:nvSpPr>
            <p:cNvPr id="7" name="TextBox 7"/>
            <p:cNvSpPr txBox="1"/>
            <p:nvPr/>
          </p:nvSpPr>
          <p:spPr>
            <a:xfrm>
              <a:off x="1" y="28575"/>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A storyboard</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196864" y="1826769"/>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3069863217"/>
      </p:ext>
    </p:extLst>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7078839" cy="2333073"/>
            <a:chOff x="0" y="28575"/>
            <a:chExt cx="14157677" cy="3929431"/>
          </a:xfrm>
        </p:grpSpPr>
        <p:sp>
          <p:nvSpPr>
            <p:cNvPr id="6" name="TextBox 6"/>
            <p:cNvSpPr txBox="1"/>
            <p:nvPr/>
          </p:nvSpPr>
          <p:spPr>
            <a:xfrm>
              <a:off x="0" y="1677517"/>
              <a:ext cx="14157677" cy="2280489"/>
            </a:xfrm>
            <a:prstGeom prst="rect">
              <a:avLst/>
            </a:prstGeom>
          </p:spPr>
          <p:txBody>
            <a:bodyPr anchor="t" bIns="0" lIns="0" rIns="0" rtlCol="0" tIns="0">
              <a:spAutoFit/>
            </a:bodyPr>
            <a:lstStyle/>
            <a:p>
              <a:pPr defTabSz="1219170">
                <a:buClr>
                  <a:srgbClr val="000000"/>
                </a:buClr>
              </a:pPr>
              <a:r>
                <a:rPr dirty="0" kern="0" lang="en-US" sz="1733">
                  <a:solidFill>
                    <a:srgbClr val="000000"/>
                  </a:solidFill>
                  <a:latin typeface="Lato "/>
                  <a:cs typeface="Arial"/>
                  <a:sym typeface="Arial"/>
                </a:rPr>
                <a:t>Decide what pieces of the story work best in video. Video is the best medium to depict action, to take a reader to a place central to the story, or to hear and see a person central to the story. other related issues raised by the story</a:t>
              </a:r>
            </a:p>
            <a:p>
              <a:pPr defTabSz="1219170">
                <a:buClr>
                  <a:srgbClr val="000000"/>
                </a:buClr>
              </a:pPr>
              <a:endParaRPr dirty="0" kern="0" lang="en-US" sz="1867">
                <a:solidFill>
                  <a:srgbClr val="FFFFFF"/>
                </a:solidFill>
                <a:latin typeface="Muli Regular"/>
                <a:cs typeface="Arial"/>
                <a:sym typeface="Arial"/>
              </a:endParaRPr>
            </a:p>
          </p:txBody>
        </p:sp>
        <p:sp>
          <p:nvSpPr>
            <p:cNvPr id="7" name="TextBox 7"/>
            <p:cNvSpPr txBox="1"/>
            <p:nvPr/>
          </p:nvSpPr>
          <p:spPr>
            <a:xfrm>
              <a:off x="0" y="28575"/>
              <a:ext cx="14157677"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Video</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915555874"/>
      </p:ext>
    </p:extLst>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7"/>
            <a:ext cx="7078839" cy="2294841"/>
            <a:chOff x="0" y="28575"/>
            <a:chExt cx="14157677" cy="3865043"/>
          </a:xfrm>
        </p:grpSpPr>
        <p:sp>
          <p:nvSpPr>
            <p:cNvPr id="6" name="TextBox 6"/>
            <p:cNvSpPr txBox="1"/>
            <p:nvPr/>
          </p:nvSpPr>
          <p:spPr>
            <a:xfrm>
              <a:off x="0" y="749615"/>
              <a:ext cx="14157677" cy="3144003"/>
            </a:xfrm>
            <a:prstGeom prst="rect">
              <a:avLst/>
            </a:prstGeom>
          </p:spPr>
          <p:txBody>
            <a:bodyPr anchor="t" bIns="0" lIns="0" rIns="0" rtlCol="0" tIns="0">
              <a:spAutoFit/>
            </a:bodyPr>
            <a:lstStyle/>
            <a:p>
              <a:pPr algn="just" defTabSz="1219170">
                <a:buClr>
                  <a:srgbClr val="000000"/>
                </a:buClr>
              </a:pPr>
              <a:r>
                <a:rPr dirty="0" kern="0" lang="en-US" sz="1733">
                  <a:solidFill>
                    <a:srgbClr val="000000"/>
                  </a:solidFill>
                  <a:latin typeface="Lato "/>
                  <a:cs typeface="Arial"/>
                  <a:sym typeface="Arial"/>
                </a:rPr>
                <a:t>Decide what pieces of the story work best in still photos. Still photos are the best medium for emphasizing a strong emotion, for staying with an important point in a story, or to create a particular mood. </a:t>
              </a:r>
            </a:p>
            <a:p>
              <a:pPr algn="just" defTabSz="1219170">
                <a:buClr>
                  <a:srgbClr val="000000"/>
                </a:buClr>
              </a:pPr>
              <a:r>
                <a:rPr dirty="0" kern="0" lang="en-US" sz="1733">
                  <a:solidFill>
                    <a:srgbClr val="000000"/>
                  </a:solidFill>
                  <a:latin typeface="Lato "/>
                  <a:cs typeface="Arial"/>
                  <a:sym typeface="Arial"/>
                </a:rPr>
                <a:t>They’re often more dramatic and don’t go by as quickly as video. Still photos used in combination with audio also highlight emotions. Panorama or 360-degree photos, especially combined with audio, also immerse a reader in the location of the story.</a:t>
              </a:r>
            </a:p>
          </p:txBody>
        </p:sp>
        <p:sp>
          <p:nvSpPr>
            <p:cNvPr id="7" name="TextBox 7"/>
            <p:cNvSpPr txBox="1"/>
            <p:nvPr/>
          </p:nvSpPr>
          <p:spPr>
            <a:xfrm>
              <a:off x="0" y="28575"/>
              <a:ext cx="14157677"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Photos</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510900" y="1830148"/>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1446411174"/>
      </p:ext>
    </p:extLst>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062099" y="2783838"/>
            <a:ext cx="7155726" cy="1978541"/>
            <a:chOff x="-153773" y="28575"/>
            <a:chExt cx="14311452" cy="3332319"/>
          </a:xfrm>
        </p:grpSpPr>
        <p:sp>
          <p:nvSpPr>
            <p:cNvPr id="6" name="TextBox 6"/>
            <p:cNvSpPr txBox="1"/>
            <p:nvPr/>
          </p:nvSpPr>
          <p:spPr>
            <a:xfrm>
              <a:off x="-153773" y="1115178"/>
              <a:ext cx="14157678" cy="2245716"/>
            </a:xfrm>
            <a:prstGeom prst="rect">
              <a:avLst/>
            </a:prstGeom>
          </p:spPr>
          <p:txBody>
            <a:bodyPr anchor="t" bIns="0" lIns="0" rIns="0" rtlCol="0" tIns="0">
              <a:spAutoFit/>
            </a:bodyPr>
            <a:lstStyle/>
            <a:p>
              <a:pPr algn="just" defTabSz="1219170">
                <a:buClr>
                  <a:srgbClr val="000000"/>
                </a:buClr>
              </a:pPr>
              <a:r>
                <a:rPr dirty="0" kern="0" lang="en-US" sz="1733">
                  <a:solidFill>
                    <a:srgbClr val="000000"/>
                  </a:solidFill>
                  <a:latin typeface="Lato "/>
                  <a:cs typeface="Arial"/>
                  <a:sym typeface="Arial"/>
                </a:rPr>
                <a:t>Does the story need a map? Is the map a location map, or layered with other information? </a:t>
              </a:r>
            </a:p>
            <a:p>
              <a:pPr algn="just" defTabSz="1219170">
                <a:buClr>
                  <a:srgbClr val="000000"/>
                </a:buClr>
              </a:pPr>
              <a:r>
                <a:rPr dirty="0" kern="0" lang="en-US" sz="1733">
                  <a:solidFill>
                    <a:srgbClr val="000000"/>
                  </a:solidFill>
                  <a:latin typeface="Lato "/>
                  <a:cs typeface="Arial"/>
                  <a:sym typeface="Arial"/>
                </a:rPr>
                <a:t>GIS (geographic information systems) and satellite imaging Interactive GIS can personalize a story in a way impossible with text by letting readers pinpoint things in their own cities or neighborhoods.</a:t>
              </a:r>
            </a:p>
          </p:txBody>
        </p:sp>
        <p:sp>
          <p:nvSpPr>
            <p:cNvPr id="7" name="TextBox 7"/>
            <p:cNvSpPr txBox="1"/>
            <p:nvPr/>
          </p:nvSpPr>
          <p:spPr>
            <a:xfrm>
              <a:off x="1" y="28575"/>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Map</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095264" y="1858873"/>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3144550194"/>
      </p:ext>
    </p:extLst>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4" y="2783838"/>
            <a:ext cx="7078841" cy="2511892"/>
            <a:chOff x="-3" y="28575"/>
            <a:chExt cx="14157682" cy="4230603"/>
          </a:xfrm>
        </p:grpSpPr>
        <p:sp>
          <p:nvSpPr>
            <p:cNvPr id="6" name="TextBox 6"/>
            <p:cNvSpPr txBox="1"/>
            <p:nvPr/>
          </p:nvSpPr>
          <p:spPr>
            <a:xfrm>
              <a:off x="-3" y="1115178"/>
              <a:ext cx="14157678" cy="3144000"/>
            </a:xfrm>
            <a:prstGeom prst="rect">
              <a:avLst/>
            </a:prstGeom>
          </p:spPr>
          <p:txBody>
            <a:bodyPr anchor="t" bIns="0" lIns="0" rIns="0" rtlCol="0" tIns="0">
              <a:spAutoFit/>
            </a:bodyPr>
            <a:lstStyle/>
            <a:p>
              <a:pPr algn="just" defTabSz="1219170">
                <a:buClr>
                  <a:srgbClr val="000000"/>
                </a:buClr>
              </a:pPr>
              <a:r>
                <a:rPr dirty="0" kern="0" lang="en-US" sz="1733">
                  <a:solidFill>
                    <a:srgbClr val="000000"/>
                  </a:solidFill>
                  <a:latin typeface="Lato "/>
                  <a:cs typeface="Arial"/>
                  <a:sym typeface="Arial"/>
                </a:rPr>
                <a:t>What part of the story belongs in text? </a:t>
              </a:r>
            </a:p>
            <a:p>
              <a:pPr algn="just" defTabSz="1219170">
                <a:buClr>
                  <a:srgbClr val="000000"/>
                </a:buClr>
              </a:pPr>
              <a:r>
                <a:rPr dirty="0" kern="0" lang="en-US" sz="1733">
                  <a:solidFill>
                    <a:srgbClr val="000000"/>
                  </a:solidFill>
                  <a:latin typeface="Lato "/>
                  <a:cs typeface="Arial"/>
                  <a:sym typeface="Arial"/>
                </a:rPr>
                <a:t>Text can be used to describe the history of a story (sometimes in combination with photos); </a:t>
              </a:r>
            </a:p>
            <a:p>
              <a:pPr algn="just" defTabSz="1219170">
                <a:buClr>
                  <a:srgbClr val="000000"/>
                </a:buClr>
              </a:pPr>
              <a:r>
                <a:rPr dirty="0" kern="0" lang="en-US" sz="1733">
                  <a:solidFill>
                    <a:srgbClr val="000000"/>
                  </a:solidFill>
                  <a:latin typeface="Lato "/>
                  <a:cs typeface="Arial"/>
                  <a:sym typeface="Arial"/>
                </a:rPr>
                <a:t>to describe a process (sometimes in combination with graphics), or to provide first-person accounts of an event. </a:t>
              </a:r>
            </a:p>
            <a:p>
              <a:pPr algn="just" defTabSz="1219170">
                <a:buClr>
                  <a:srgbClr val="000000"/>
                </a:buClr>
              </a:pPr>
              <a:r>
                <a:rPr dirty="0" kern="0" lang="en-US" sz="1733">
                  <a:solidFill>
                    <a:srgbClr val="000000"/>
                  </a:solidFill>
                  <a:latin typeface="Lato "/>
                  <a:cs typeface="Arial"/>
                  <a:sym typeface="Arial"/>
                </a:rPr>
                <a:t>Often, text is what’s left over when you can’t convey the information with photos, video, audio or graphics.</a:t>
              </a:r>
            </a:p>
          </p:txBody>
        </p:sp>
        <p:sp>
          <p:nvSpPr>
            <p:cNvPr id="7" name="TextBox 7"/>
            <p:cNvSpPr txBox="1"/>
            <p:nvPr/>
          </p:nvSpPr>
          <p:spPr>
            <a:xfrm>
              <a:off x="1" y="28575"/>
              <a:ext cx="14157678" cy="475170"/>
            </a:xfrm>
            <a:prstGeom prst="rect">
              <a:avLst/>
            </a:prstGeom>
          </p:spPr>
          <p:txBody>
            <a:bodyPr anchor="t" bIns="0" lIns="0" rIns="0" rtlCol="0" tIns="0" wrap="square">
              <a:spAutoFit/>
            </a:bodyPr>
            <a:lstStyle/>
            <a:p>
              <a:pPr defTabSz="1219170">
                <a:lnSpc>
                  <a:spcPts val="2200"/>
                </a:lnSpc>
                <a:buClr>
                  <a:srgbClr val="000000"/>
                </a:buClr>
              </a:pPr>
              <a:r>
                <a:rPr dirty="0" kern="0" lang="en-US" sz="2000">
                  <a:solidFill>
                    <a:srgbClr val="000000"/>
                  </a:solidFill>
                  <a:latin typeface="Lato "/>
                  <a:cs typeface="Arial"/>
                  <a:sym typeface="Arial"/>
                </a:rPr>
                <a:t>Text</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2178139847"/>
      </p:ext>
    </p:extLst>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2" y="2512437"/>
            <a:ext cx="7515492" cy="2978712"/>
            <a:chOff x="-9" y="-428527"/>
            <a:chExt cx="15030984" cy="5016837"/>
          </a:xfrm>
        </p:grpSpPr>
        <p:sp>
          <p:nvSpPr>
            <p:cNvPr id="6" name="TextBox 6"/>
            <p:cNvSpPr txBox="1"/>
            <p:nvPr/>
          </p:nvSpPr>
          <p:spPr>
            <a:xfrm>
              <a:off x="-9" y="273772"/>
              <a:ext cx="15030984" cy="4314538"/>
            </a:xfrm>
            <a:prstGeom prst="rect">
              <a:avLst/>
            </a:prstGeom>
          </p:spPr>
          <p:txBody>
            <a:bodyPr anchor="t" bIns="0" lIns="0" rIns="0" rtlCol="0" tIns="0" wrap="square">
              <a:spAutoFit/>
            </a:bodyPr>
            <a:lstStyle/>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Sci Jour requires not only strong narrative skills, but also equally strong visual ones.</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Science journalists must become increasingly multimedia in nature.</a:t>
              </a:r>
            </a:p>
            <a:p>
              <a:pPr defTabSz="1219170">
                <a:lnSpc>
                  <a:spcPts val="34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Emphasis is on techniques for creating stories that are accessible and visually appealing and incorporate features that enhance engagement.</a:t>
              </a:r>
            </a:p>
          </p:txBody>
        </p:sp>
        <p:sp>
          <p:nvSpPr>
            <p:cNvPr id="7" name="TextBox 7"/>
            <p:cNvSpPr txBox="1"/>
            <p:nvPr/>
          </p:nvSpPr>
          <p:spPr>
            <a:xfrm>
              <a:off x="-5" y="-428527"/>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How do we work?</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086028" y="1694447"/>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Picking the tools</a:t>
            </a:r>
          </a:p>
        </p:txBody>
      </p:sp>
    </p:spTree>
    <p:extLst>
      <p:ext uri="{BB962C8B-B14F-4D97-AF65-F5344CB8AC3E}">
        <p14:creationId xmlns:p14="http://schemas.microsoft.com/office/powerpoint/2010/main" val="2086739149"/>
      </p:ext>
    </p:extLst>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7"/>
            <a:ext cx="7078839" cy="2211099"/>
            <a:chOff x="0" y="28575"/>
            <a:chExt cx="14157677" cy="3724000"/>
          </a:xfrm>
        </p:grpSpPr>
        <p:sp>
          <p:nvSpPr>
            <p:cNvPr id="6" name="TextBox 6"/>
            <p:cNvSpPr txBox="1"/>
            <p:nvPr/>
          </p:nvSpPr>
          <p:spPr>
            <a:xfrm>
              <a:off x="0" y="919053"/>
              <a:ext cx="14157677" cy="2833522"/>
            </a:xfrm>
            <a:prstGeom prst="rect">
              <a:avLst/>
            </a:prstGeom>
          </p:spPr>
          <p:txBody>
            <a:bodyPr anchor="t" bIns="0" lIns="0" rIns="0" rtlCol="0" tIns="0">
              <a:spAutoFit/>
            </a:bodyPr>
            <a:lstStyle/>
            <a:p>
              <a:pPr defTabSz="1219170">
                <a:lnSpc>
                  <a:spcPts val="3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Science journalism differs from most of the other forms of writing in that the take-home message is always presented at the beginning of the article rather than at its end. </a:t>
              </a:r>
            </a:p>
            <a:p>
              <a:pPr defTabSz="1219170">
                <a:lnSpc>
                  <a:spcPts val="3400"/>
                </a:lnSpc>
                <a:buClr>
                  <a:srgbClr val="000000"/>
                </a:buClr>
              </a:pPr>
              <a:r>
                <a:rPr dirty="0" kern="0" lang="en-US" sz="1733">
                  <a:solidFill>
                    <a:srgbClr val="000000"/>
                  </a:solidFill>
                  <a:latin charset="0" panose="020F0502020204030203" pitchFamily="34" typeface="Lato"/>
                  <a:ea charset="0" panose="020F0502020204030203" pitchFamily="34" typeface="Lato"/>
                  <a:cs charset="0" panose="020F0502020204030203" pitchFamily="34" typeface="Lato"/>
                  <a:sym typeface="Arial"/>
                </a:rPr>
                <a:t>That is, the article begins by summarizing what follows.</a:t>
              </a:r>
            </a:p>
          </p:txBody>
        </p:sp>
        <p:sp>
          <p:nvSpPr>
            <p:cNvPr id="7" name="TextBox 7"/>
            <p:cNvSpPr txBox="1"/>
            <p:nvPr/>
          </p:nvSpPr>
          <p:spPr>
            <a:xfrm>
              <a:off x="0" y="28575"/>
              <a:ext cx="14157677"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charset="0" panose="020F0502020204030203" pitchFamily="34" typeface="Lato"/>
                  <a:ea charset="0" panose="020F0502020204030203" pitchFamily="34" typeface="Lato"/>
                  <a:cs charset="0" panose="020F0502020204030203" pitchFamily="34" typeface="Lato"/>
                  <a:sym typeface="Arial"/>
                </a:rPr>
                <a:t>Writing for the press</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501664" y="181853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charset="0" panose="020F0502020204030203" pitchFamily="34" typeface="Lato"/>
                <a:ea charset="0" panose="020F0502020204030203" pitchFamily="34" typeface="Lato"/>
                <a:cs charset="0" panose="020F0502020204030203" pitchFamily="34" typeface="Lato"/>
                <a:sym typeface="Arial"/>
              </a:rPr>
              <a:t>Picking the tools</a:t>
            </a:r>
          </a:p>
        </p:txBody>
      </p:sp>
    </p:spTree>
    <p:extLst>
      <p:ext uri="{BB962C8B-B14F-4D97-AF65-F5344CB8AC3E}">
        <p14:creationId xmlns:p14="http://schemas.microsoft.com/office/powerpoint/2010/main" val="3107216298"/>
      </p:ext>
    </p:extLst>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6" name="TextBox 6"/>
          <p:cNvSpPr txBox="1"/>
          <p:nvPr/>
        </p:nvSpPr>
        <p:spPr>
          <a:xfrm>
            <a:off x="1477819" y="2472515"/>
            <a:ext cx="6822383" cy="2554417"/>
          </a:xfrm>
          <a:prstGeom prst="rect">
            <a:avLst/>
          </a:prstGeom>
        </p:spPr>
        <p:txBody>
          <a:bodyPr anchor="t" bIns="0" lIns="0" rIns="0" rtlCol="0" tIns="0" wrap="square">
            <a:spAutoFit/>
          </a:bodyPr>
          <a:lstStyle/>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Summary lead (summarizes what follows)</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The simple statement (dramatic statement of the major finding)</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Bullet lead (consists of bullets followed by a summary statement)</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The narrative lead (tells a story and is followed by a summary statement)</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The surprise or paradox lead (paradoxical statement)</a:t>
            </a:r>
          </a:p>
        </p:txBody>
      </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3169155" y="1703212"/>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1286027756"/>
      </p:ext>
    </p:extLst>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5" y="2783837"/>
            <a:ext cx="8143560" cy="2225416"/>
            <a:chOff x="0" y="28575"/>
            <a:chExt cx="16287119" cy="3748109"/>
          </a:xfrm>
        </p:grpSpPr>
        <p:sp>
          <p:nvSpPr>
            <p:cNvPr id="6" name="TextBox 6"/>
            <p:cNvSpPr txBox="1"/>
            <p:nvPr/>
          </p:nvSpPr>
          <p:spPr>
            <a:xfrm>
              <a:off x="0" y="1677517"/>
              <a:ext cx="16287119" cy="2099167"/>
            </a:xfrm>
            <a:prstGeom prst="rect">
              <a:avLst/>
            </a:prstGeom>
          </p:spPr>
          <p:txBody>
            <a:bodyPr anchor="t" bIns="0" lIns="0" rIns="0" rtlCol="0" tIns="0" wrap="square">
              <a:spAutoFit/>
            </a:bodyPr>
            <a:lstStyle/>
            <a:p>
              <a:pPr defTabSz="1219170">
                <a:lnSpc>
                  <a:spcPts val="3400"/>
                </a:lnSpc>
                <a:buClr>
                  <a:srgbClr val="000000"/>
                </a:buClr>
              </a:pPr>
              <a:r>
                <a:rPr dirty="0" i="1" kern="0" lang="en-US" sz="1733">
                  <a:solidFill>
                    <a:srgbClr val="000000"/>
                  </a:solidFill>
                  <a:latin typeface="Lato "/>
                  <a:cs typeface="Arial"/>
                  <a:sym typeface="Arial"/>
                </a:rPr>
                <a:t>Scientists have now found that lobsters use an internal magnetic compass to navigate during their annual mass migrations into deeper waters.</a:t>
              </a:r>
              <a:r>
                <a:rPr dirty="0" i="1" kern="0" lang="fr-FR" sz="1733">
                  <a:solidFill>
                    <a:srgbClr val="000000"/>
                  </a:solidFill>
                  <a:latin typeface="Lato "/>
                  <a:cs typeface="Arial"/>
                  <a:sym typeface="Arial"/>
                </a:rPr>
                <a:t> </a:t>
              </a:r>
            </a:p>
            <a:p>
              <a:pPr defTabSz="1219170">
                <a:lnSpc>
                  <a:spcPts val="3400"/>
                </a:lnSpc>
                <a:buClr>
                  <a:srgbClr val="000000"/>
                </a:buClr>
              </a:pPr>
              <a:r>
                <a:rPr dirty="0" i="1" kern="0" lang="fr-FR" sz="1733">
                  <a:solidFill>
                    <a:srgbClr val="000000"/>
                  </a:solidFill>
                  <a:latin typeface="Lato "/>
                  <a:cs typeface="Arial"/>
                  <a:sym typeface="Arial"/>
                </a:rPr>
                <a:t>Source: https://ase.tufts.edu/biology/labs/pechenik/documents/scienceJournalism.pdf</a:t>
              </a:r>
              <a:endParaRPr dirty="0" i="1" kern="0" lang="en-US" sz="1733">
                <a:solidFill>
                  <a:srgbClr val="000000"/>
                </a:solidFill>
                <a:latin typeface="Lato "/>
                <a:cs typeface="Arial"/>
                <a:sym typeface="Arial"/>
              </a:endParaRPr>
            </a:p>
          </p:txBody>
        </p:sp>
        <p:sp>
          <p:nvSpPr>
            <p:cNvPr id="7" name="TextBox 7"/>
            <p:cNvSpPr txBox="1"/>
            <p:nvPr/>
          </p:nvSpPr>
          <p:spPr>
            <a:xfrm>
              <a:off x="0" y="28575"/>
              <a:ext cx="14157675"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Example I</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2476428" y="1830149"/>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What kind of lead is that?</a:t>
            </a:r>
          </a:p>
        </p:txBody>
      </p:sp>
    </p:spTree>
    <p:extLst>
      <p:ext uri="{BB962C8B-B14F-4D97-AF65-F5344CB8AC3E}">
        <p14:creationId xmlns:p14="http://schemas.microsoft.com/office/powerpoint/2010/main" val="3352412757"/>
      </p:ext>
    </p:extLst>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8272869" cy="3159509"/>
            <a:chOff x="0" y="28575"/>
            <a:chExt cx="16545738" cy="5321339"/>
          </a:xfrm>
        </p:grpSpPr>
        <p:sp>
          <p:nvSpPr>
            <p:cNvPr id="6" name="TextBox 6"/>
            <p:cNvSpPr txBox="1"/>
            <p:nvPr/>
          </p:nvSpPr>
          <p:spPr>
            <a:xfrm>
              <a:off x="0" y="1022525"/>
              <a:ext cx="16545738" cy="4327389"/>
            </a:xfrm>
            <a:prstGeom prst="rect">
              <a:avLst/>
            </a:prstGeom>
          </p:spPr>
          <p:txBody>
            <a:bodyPr anchor="t" bIns="0" lIns="0" rIns="0" rtlCol="0" tIns="0" wrap="square">
              <a:spAutoFit/>
            </a:bodyPr>
            <a:lstStyle/>
            <a:p>
              <a:pPr algn="just" defTabSz="1219170">
                <a:lnSpc>
                  <a:spcPts val="3400"/>
                </a:lnSpc>
                <a:buClr>
                  <a:srgbClr val="000000"/>
                </a:buClr>
              </a:pPr>
              <a:r>
                <a:rPr dirty="0" i="1" kern="0" lang="en-US" sz="1733">
                  <a:solidFill>
                    <a:srgbClr val="000000"/>
                  </a:solidFill>
                  <a:latin typeface="Lato "/>
                  <a:cs typeface="Arial"/>
                  <a:sym typeface="Arial"/>
                </a:rPr>
                <a:t>In a recent report published in the journal Nature, Professors Tia-Lynn Ashman and Daniel J. Schoen present the remarkable finding that plants time their production of flowers in much the same way that</a:t>
              </a:r>
            </a:p>
            <a:p>
              <a:pPr algn="just" defTabSz="1219170">
                <a:lnSpc>
                  <a:spcPts val="3400"/>
                </a:lnSpc>
                <a:buClr>
                  <a:srgbClr val="000000"/>
                </a:buClr>
              </a:pPr>
              <a:r>
                <a:rPr dirty="0" i="1" kern="0" lang="en-US" sz="1733">
                  <a:solidFill>
                    <a:srgbClr val="000000"/>
                  </a:solidFill>
                  <a:latin typeface="Lato "/>
                  <a:cs typeface="Arial"/>
                  <a:sym typeface="Arial"/>
                </a:rPr>
                <a:t>people run efficient.</a:t>
              </a:r>
            </a:p>
            <a:p>
              <a:pPr algn="just" defTabSz="1219170">
                <a:lnSpc>
                  <a:spcPts val="3400"/>
                </a:lnSpc>
                <a:buClr>
                  <a:srgbClr val="000000"/>
                </a:buClr>
              </a:pPr>
              <a:r>
                <a:rPr dirty="0" i="1" kern="0" lang="fr-FR" sz="1733">
                  <a:solidFill>
                    <a:srgbClr val="000000"/>
                  </a:solidFill>
                  <a:latin typeface="Lato "/>
                  <a:cs typeface="Arial"/>
                  <a:sym typeface="Arial"/>
                </a:rPr>
                <a:t>Source: https://ase.tufts.edu/biology/labs/pechenik/documents/scienceJournalism.pdf</a:t>
              </a:r>
              <a:endParaRPr dirty="0" i="1" kern="0" lang="en-US" sz="1733">
                <a:solidFill>
                  <a:srgbClr val="000000"/>
                </a:solidFill>
                <a:latin typeface="Lato "/>
                <a:cs typeface="Arial"/>
                <a:sym typeface="Arial"/>
              </a:endParaRPr>
            </a:p>
            <a:p>
              <a:pPr defTabSz="1219170">
                <a:lnSpc>
                  <a:spcPts val="3400"/>
                </a:lnSpc>
                <a:buClr>
                  <a:srgbClr val="000000"/>
                </a:buClr>
              </a:pPr>
              <a:endParaRPr dirty="0" kern="0" lang="en-US" sz="2133">
                <a:solidFill>
                  <a:srgbClr val="FFFFFF"/>
                </a:solidFill>
                <a:latin typeface="Muli Regular"/>
                <a:cs typeface="Arial"/>
                <a:sym typeface="Arial"/>
              </a:endParaRPr>
            </a:p>
          </p:txBody>
        </p:sp>
        <p:sp>
          <p:nvSpPr>
            <p:cNvPr id="7" name="TextBox 7"/>
            <p:cNvSpPr txBox="1"/>
            <p:nvPr/>
          </p:nvSpPr>
          <p:spPr>
            <a:xfrm>
              <a:off x="0" y="28575"/>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Example II</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1469664" y="1667553"/>
            <a:ext cx="7078840" cy="599780"/>
          </a:xfrm>
          <a:prstGeom prst="rect">
            <a:avLst/>
          </a:prstGeom>
        </p:spPr>
        <p:txBody>
          <a:bodyPr anchor="t" bIns="0" lIns="0" rIns="0" rtlCol="0" tIns="0">
            <a:spAutoFit/>
          </a:bodyPr>
          <a:lstStyle/>
          <a:p>
            <a:pPr defTabSz="1219170">
              <a:lnSpc>
                <a:spcPts val="5133"/>
              </a:lnSpc>
              <a:buClr>
                <a:srgbClr val="000000"/>
              </a:buClr>
            </a:pPr>
            <a:r>
              <a:rPr dirty="0" kern="0" lang="en-US" sz="4000">
                <a:solidFill>
                  <a:srgbClr val="1B1A1A"/>
                </a:solidFill>
                <a:latin typeface="Lato "/>
                <a:cs typeface="Arial"/>
                <a:sym typeface="Arial"/>
              </a:rPr>
              <a:t>What kind of lead is that?</a:t>
            </a:r>
          </a:p>
        </p:txBody>
      </p:sp>
    </p:spTree>
    <p:extLst>
      <p:ext uri="{BB962C8B-B14F-4D97-AF65-F5344CB8AC3E}">
        <p14:creationId xmlns:p14="http://schemas.microsoft.com/office/powerpoint/2010/main" val="1942995359"/>
      </p:ext>
    </p:extLst>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969819" y="2334402"/>
            <a:ext cx="9781308" cy="3317735"/>
            <a:chOff x="0" y="28575"/>
            <a:chExt cx="17658353" cy="6146221"/>
          </a:xfrm>
        </p:grpSpPr>
        <p:sp>
          <p:nvSpPr>
            <p:cNvPr id="6" name="TextBox 6"/>
            <p:cNvSpPr txBox="1"/>
            <p:nvPr/>
          </p:nvSpPr>
          <p:spPr>
            <a:xfrm>
              <a:off x="0" y="641564"/>
              <a:ext cx="17658353" cy="5533232"/>
            </a:xfrm>
            <a:prstGeom prst="rect">
              <a:avLst/>
            </a:prstGeom>
          </p:spPr>
          <p:txBody>
            <a:bodyPr anchor="t" bIns="0" lIns="0" rIns="0" rtlCol="0" tIns="0" wrap="square">
              <a:spAutoFit/>
            </a:bodyPr>
            <a:lstStyle/>
            <a:p>
              <a:pPr algn="just" defTabSz="1219170">
                <a:lnSpc>
                  <a:spcPts val="3400"/>
                </a:lnSpc>
                <a:buClr>
                  <a:srgbClr val="000000"/>
                </a:buClr>
              </a:pPr>
              <a:r>
                <a:rPr dirty="0" i="1" kern="0" lang="en-US" sz="1600">
                  <a:solidFill>
                    <a:srgbClr val="000000"/>
                  </a:solidFill>
                  <a:latin typeface="Lato "/>
                  <a:cs typeface="Arial"/>
                  <a:sym typeface="Arial"/>
                </a:rPr>
                <a:t>Biologists have for years spent many tedious hours training animals to perform simple tasks, by rewarding the desired behavior and punishing the undesired behavior. Now it seems that at least some animals may learn far more quickly by simply watching each other than by being trained by humans.</a:t>
              </a:r>
            </a:p>
            <a:p>
              <a:pPr algn="just" defTabSz="1219170">
                <a:lnSpc>
                  <a:spcPts val="3400"/>
                </a:lnSpc>
                <a:buClr>
                  <a:srgbClr val="000000"/>
                </a:buClr>
              </a:pPr>
              <a:r>
                <a:rPr dirty="0" i="1" kern="0" lang="en-US" sz="1600">
                  <a:solidFill>
                    <a:srgbClr val="000000"/>
                  </a:solidFill>
                  <a:latin typeface="Lato "/>
                  <a:cs typeface="Arial"/>
                  <a:sym typeface="Arial"/>
                </a:rPr>
                <a:t>Two Italian scientists, Professor Graziano </a:t>
              </a:r>
              <a:r>
                <a:rPr dirty="0" err="1" i="1" kern="0" lang="en-US" sz="1600">
                  <a:solidFill>
                    <a:srgbClr val="000000"/>
                  </a:solidFill>
                  <a:latin typeface="Lato "/>
                  <a:cs typeface="Arial"/>
                  <a:sym typeface="Arial"/>
                </a:rPr>
                <a:t>Fiorito</a:t>
              </a:r>
              <a:r>
                <a:rPr dirty="0" i="1" kern="0" lang="en-US" sz="1600">
                  <a:solidFill>
                    <a:srgbClr val="000000"/>
                  </a:solidFill>
                  <a:latin typeface="Lato "/>
                  <a:cs typeface="Arial"/>
                  <a:sym typeface="Arial"/>
                </a:rPr>
                <a:t> and Professor Pietro Scotto, announced in a recent issue of the research journal Science, that the common octopus can not only be trained to distinguish between objects of different colors, but can in fact learn to make these distinctions even more quickly by simply watching each other.</a:t>
              </a:r>
            </a:p>
            <a:p>
              <a:pPr algn="just" defTabSz="1219170">
                <a:lnSpc>
                  <a:spcPts val="3400"/>
                </a:lnSpc>
                <a:buClr>
                  <a:srgbClr val="000000"/>
                </a:buClr>
              </a:pPr>
              <a:r>
                <a:rPr dirty="0" i="1" kern="0" lang="fr-FR" sz="1600">
                  <a:solidFill>
                    <a:srgbClr val="000000"/>
                  </a:solidFill>
                  <a:latin typeface="Lato "/>
                  <a:cs typeface="Arial"/>
                  <a:sym typeface="Arial"/>
                </a:rPr>
                <a:t>Source: https://ase.tufts.edu/biology/labs/pechenik/documents/scienceJournalism.pdf</a:t>
              </a:r>
              <a:endParaRPr dirty="0" i="1" kern="0" lang="en-US" sz="1600">
                <a:solidFill>
                  <a:srgbClr val="000000"/>
                </a:solidFill>
                <a:latin typeface="Lato "/>
                <a:cs typeface="Arial"/>
                <a:sym typeface="Arial"/>
              </a:endParaRPr>
            </a:p>
          </p:txBody>
        </p:sp>
        <p:sp>
          <p:nvSpPr>
            <p:cNvPr id="7" name="TextBox 7"/>
            <p:cNvSpPr txBox="1"/>
            <p:nvPr/>
          </p:nvSpPr>
          <p:spPr>
            <a:xfrm>
              <a:off x="0" y="28575"/>
              <a:ext cx="14157677" cy="522654"/>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Example III</a:t>
              </a:r>
            </a:p>
          </p:txBody>
        </p:sp>
      </p:grpSp>
      <p:pic>
        <p:nvPicPr>
          <p:cNvPr id="8" name="Picture 8"/>
          <p:cNvPicPr>
            <a:picLocks noChangeAspect="1"/>
          </p:cNvPicPr>
          <p:nvPr/>
        </p:nvPicPr>
        <p:blipFill>
          <a:blip r:embed="rId2"/>
          <a:srcRect b="-11"/>
          <a:stretch>
            <a:fillRect/>
          </a:stretch>
        </p:blipFill>
        <p:spPr>
          <a:xfrm>
            <a:off x="0" y="-1246029"/>
            <a:ext cx="12192000" cy="2789337"/>
          </a:xfrm>
          <a:prstGeom prst="rect">
            <a:avLst/>
          </a:prstGeom>
        </p:spPr>
      </p:pic>
      <p:sp>
        <p:nvSpPr>
          <p:cNvPr id="11" name="TextBox 11"/>
          <p:cNvSpPr txBox="1"/>
          <p:nvPr/>
        </p:nvSpPr>
        <p:spPr>
          <a:xfrm>
            <a:off x="1469664" y="1667552"/>
            <a:ext cx="7078840" cy="654025"/>
          </a:xfrm>
          <a:prstGeom prst="rect">
            <a:avLst/>
          </a:prstGeom>
        </p:spPr>
        <p:txBody>
          <a:bodyPr anchor="t" bIns="0" lIns="0" rIns="0" rtlCol="0" tIns="0">
            <a:spAutoFit/>
          </a:bodyPr>
          <a:lstStyle/>
          <a:p>
            <a:pPr defTabSz="1219170">
              <a:lnSpc>
                <a:spcPts val="5133"/>
              </a:lnSpc>
              <a:buClr>
                <a:srgbClr val="000000"/>
              </a:buClr>
            </a:pPr>
            <a:r>
              <a:rPr dirty="0" kern="0" lang="en-US" sz="4667">
                <a:solidFill>
                  <a:srgbClr val="1B1A1A"/>
                </a:solidFill>
                <a:latin typeface="Lato "/>
                <a:cs typeface="Arial"/>
                <a:sym typeface="Arial"/>
              </a:rPr>
              <a:t>What kind of lead is that?</a:t>
            </a:r>
          </a:p>
        </p:txBody>
      </p:sp>
    </p:spTree>
    <p:extLst>
      <p:ext uri="{BB962C8B-B14F-4D97-AF65-F5344CB8AC3E}">
        <p14:creationId xmlns:p14="http://schemas.microsoft.com/office/powerpoint/2010/main" val="1395615507"/>
      </p:ext>
    </p:extLst>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281773" y="2458646"/>
            <a:ext cx="7078842" cy="2533321"/>
            <a:chOff x="142783" y="-250884"/>
            <a:chExt cx="14157684" cy="4266694"/>
          </a:xfrm>
        </p:grpSpPr>
        <p:sp>
          <p:nvSpPr>
            <p:cNvPr id="6" name="TextBox 6"/>
            <p:cNvSpPr txBox="1"/>
            <p:nvPr/>
          </p:nvSpPr>
          <p:spPr>
            <a:xfrm>
              <a:off x="142783" y="447938"/>
              <a:ext cx="14157678" cy="3567872"/>
            </a:xfrm>
            <a:prstGeom prst="rect">
              <a:avLst/>
            </a:prstGeom>
          </p:spPr>
          <p:txBody>
            <a:bodyPr anchor="t" bIns="0" lIns="0" rIns="0" rtlCol="0" tIns="0">
              <a:spAutoFit/>
            </a:bodyPr>
            <a:lstStyle/>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What basic question are you asking in your research?</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How did you start doing research in this area?</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What do you enjoy most about doing research?</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What is the most surprising thing you have found out so far?</a:t>
              </a:r>
            </a:p>
            <a:p>
              <a:pPr defTabSz="1219170" indent="-380990" marL="380990">
                <a:lnSpc>
                  <a:spcPts val="3400"/>
                </a:lnSpc>
                <a:buClr>
                  <a:srgbClr val="000000"/>
                </a:buClr>
                <a:buFont charset="0" panose="020B0604020202020204" pitchFamily="34" typeface="Arial"/>
                <a:buChar char="•"/>
              </a:pPr>
              <a:r>
                <a:rPr dirty="0" kern="0" lang="en-US" sz="1733">
                  <a:solidFill>
                    <a:srgbClr val="000000"/>
                  </a:solidFill>
                  <a:latin typeface="Lato "/>
                  <a:cs typeface="Arial"/>
                  <a:sym typeface="Arial"/>
                </a:rPr>
                <a:t>How did you find that out?</a:t>
              </a:r>
            </a:p>
          </p:txBody>
        </p:sp>
        <p:sp>
          <p:nvSpPr>
            <p:cNvPr id="7" name="TextBox 7"/>
            <p:cNvSpPr txBox="1"/>
            <p:nvPr/>
          </p:nvSpPr>
          <p:spPr>
            <a:xfrm>
              <a:off x="142789" y="-250884"/>
              <a:ext cx="14157678" cy="475170"/>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Interview based science journalism</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2724726" y="1667552"/>
            <a:ext cx="5823777" cy="654025"/>
          </a:xfrm>
          <a:prstGeom prst="rect">
            <a:avLst/>
          </a:prstGeom>
        </p:spPr>
        <p:txBody>
          <a:bodyPr anchor="t" bIns="0" lIns="0" rIns="0" rtlCol="0" tIns="0" wrap="square">
            <a:spAutoFit/>
          </a:bodyPr>
          <a:lstStyle/>
          <a:p>
            <a:pPr defTabSz="1219170">
              <a:lnSpc>
                <a:spcPts val="5133"/>
              </a:lnSpc>
              <a:buClr>
                <a:srgbClr val="000000"/>
              </a:buClr>
            </a:pPr>
            <a:r>
              <a:rPr dirty="0" kern="0" lang="en-US" sz="4667">
                <a:solidFill>
                  <a:srgbClr val="1B1A1A"/>
                </a:solidFill>
                <a:latin typeface="Lato "/>
                <a:cs typeface="Arial"/>
                <a:sym typeface="Arial"/>
              </a:rPr>
              <a:t>Writing for the press</a:t>
            </a:r>
          </a:p>
        </p:txBody>
      </p:sp>
    </p:spTree>
    <p:extLst>
      <p:ext uri="{BB962C8B-B14F-4D97-AF65-F5344CB8AC3E}">
        <p14:creationId xmlns:p14="http://schemas.microsoft.com/office/powerpoint/2010/main" val="134023144"/>
      </p:ext>
    </p:extLst>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id="4" name="Group 4"/>
          <p:cNvGrpSpPr/>
          <p:nvPr/>
        </p:nvGrpSpPr>
        <p:grpSpPr>
          <a:xfrm>
            <a:off x="1138986" y="2783838"/>
            <a:ext cx="7078839" cy="1978541"/>
            <a:chOff x="0" y="28575"/>
            <a:chExt cx="14157677" cy="3332321"/>
          </a:xfrm>
        </p:grpSpPr>
        <p:sp>
          <p:nvSpPr>
            <p:cNvPr id="6" name="TextBox 6"/>
            <p:cNvSpPr txBox="1"/>
            <p:nvPr/>
          </p:nvSpPr>
          <p:spPr>
            <a:xfrm>
              <a:off x="0" y="1115179"/>
              <a:ext cx="14157677" cy="2245717"/>
            </a:xfrm>
            <a:prstGeom prst="rect">
              <a:avLst/>
            </a:prstGeom>
          </p:spPr>
          <p:txBody>
            <a:bodyPr anchor="t" bIns="0" lIns="0" rIns="0" rtlCol="0" tIns="0">
              <a:spAutoFit/>
            </a:bodyPr>
            <a:lstStyle/>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Combination of text, photographs, video clips, audio, graphics etc.</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Presented in a non-linear format</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Information in each medium is complementary</a:t>
              </a:r>
            </a:p>
            <a:p>
              <a:pPr defTabSz="1219170" indent="-380990" marL="380990">
                <a:buClr>
                  <a:srgbClr val="000000"/>
                </a:buClr>
                <a:buFont charset="0" panose="020B0604020202020204" pitchFamily="34" typeface="Arial"/>
                <a:buChar char="•"/>
              </a:pPr>
              <a:r>
                <a:rPr dirty="0" kern="0" lang="en-US" sz="1733">
                  <a:solidFill>
                    <a:srgbClr val="000000"/>
                  </a:solidFill>
                  <a:latin typeface="Lato "/>
                  <a:cs typeface="Arial"/>
                  <a:sym typeface="Arial"/>
                </a:rPr>
                <a:t>The key is using the media form in the most compelling and informative way</a:t>
              </a:r>
            </a:p>
          </p:txBody>
        </p:sp>
        <p:sp>
          <p:nvSpPr>
            <p:cNvPr id="7" name="TextBox 7"/>
            <p:cNvSpPr txBox="1"/>
            <p:nvPr/>
          </p:nvSpPr>
          <p:spPr>
            <a:xfrm>
              <a:off x="0" y="28575"/>
              <a:ext cx="14157677" cy="475171"/>
            </a:xfrm>
            <a:prstGeom prst="rect">
              <a:avLst/>
            </a:prstGeom>
          </p:spPr>
          <p:txBody>
            <a:bodyPr anchor="t" bIns="0" lIns="0" rIns="0" rtlCol="0" tIns="0">
              <a:spAutoFit/>
            </a:bodyPr>
            <a:lstStyle/>
            <a:p>
              <a:pPr defTabSz="1219170">
                <a:lnSpc>
                  <a:spcPts val="2200"/>
                </a:lnSpc>
                <a:buClr>
                  <a:srgbClr val="000000"/>
                </a:buClr>
              </a:pPr>
              <a:r>
                <a:rPr dirty="0" kern="0" lang="en-US" sz="2000">
                  <a:solidFill>
                    <a:srgbClr val="000000"/>
                  </a:solidFill>
                  <a:latin typeface="Lato "/>
                  <a:cs typeface="Arial"/>
                  <a:sym typeface="Arial"/>
                </a:rPr>
                <a:t>Producing a multimedia story</a:t>
              </a:r>
            </a:p>
          </p:txBody>
        </p:sp>
      </p:grpSp>
      <p:pic>
        <p:nvPicPr>
          <p:cNvPr id="8" name="Picture 8"/>
          <p:cNvPicPr>
            <a:picLocks noChangeAspect="1"/>
          </p:cNvPicPr>
          <p:nvPr/>
        </p:nvPicPr>
        <p:blipFill>
          <a:blip r:embed="rId3"/>
          <a:srcRect b="-11"/>
          <a:stretch>
            <a:fillRect/>
          </a:stretch>
        </p:blipFill>
        <p:spPr>
          <a:xfrm>
            <a:off x="0" y="-1246029"/>
            <a:ext cx="12192000" cy="2789337"/>
          </a:xfrm>
          <a:prstGeom prst="rect">
            <a:avLst/>
          </a:prstGeom>
        </p:spPr>
      </p:pic>
      <p:sp>
        <p:nvSpPr>
          <p:cNvPr id="11" name="TextBox 11"/>
          <p:cNvSpPr txBox="1"/>
          <p:nvPr/>
        </p:nvSpPr>
        <p:spPr>
          <a:xfrm>
            <a:off x="3325090" y="1819304"/>
            <a:ext cx="6608868" cy="599780"/>
          </a:xfrm>
          <a:prstGeom prst="rect">
            <a:avLst/>
          </a:prstGeom>
        </p:spPr>
        <p:txBody>
          <a:bodyPr anchor="t" bIns="0" lIns="0" rIns="0" rtlCol="0" tIns="0" wrap="square">
            <a:spAutoFit/>
          </a:bodyPr>
          <a:lstStyle/>
          <a:p>
            <a:pPr defTabSz="1219170">
              <a:lnSpc>
                <a:spcPts val="5133"/>
              </a:lnSpc>
              <a:buClr>
                <a:srgbClr val="000000"/>
              </a:buClr>
            </a:pPr>
            <a:r>
              <a:rPr dirty="0" kern="0" lang="en-US" sz="4000">
                <a:solidFill>
                  <a:srgbClr val="1B1A1A"/>
                </a:solidFill>
                <a:latin typeface="Lato "/>
                <a:cs typeface="Arial"/>
                <a:sym typeface="Arial"/>
              </a:rPr>
              <a:t>Picking the tools</a:t>
            </a:r>
          </a:p>
        </p:txBody>
      </p:sp>
    </p:spTree>
    <p:extLst>
      <p:ext uri="{BB962C8B-B14F-4D97-AF65-F5344CB8AC3E}">
        <p14:creationId xmlns:p14="http://schemas.microsoft.com/office/powerpoint/2010/main" val="19512162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973</Words>
  <Application>Microsoft Office PowerPoint</Application>
  <PresentationFormat>Ευρεία οθόνη</PresentationFormat>
  <Paragraphs>87</Paragraphs>
  <Slides>16</Slides>
  <Notes>10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16</vt:i4>
      </vt:variant>
    </vt:vector>
  </HeadingPairs>
  <TitlesOfParts>
    <vt:vector size="22" baseType="lpstr">
      <vt:lpstr>Arial</vt:lpstr>
      <vt:lpstr>Calibri</vt:lpstr>
      <vt:lpstr>Lato</vt:lpstr>
      <vt:lpstr>Lato </vt:lpstr>
      <vt:lpstr>Muli Regular</vt:lpstr>
      <vt:lpstr>Simple Light</vt:lpstr>
      <vt:lpstr>      Reporting/Producing news stories for scientific issues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Reporting/Producing news stories for scientific issues </dc:title>
  <dc:creator>Sokratis Moutidis</dc:creator>
  <cp:lastModifiedBy>Sokratis Moutidis</cp:lastModifiedBy>
  <cp:revision>1</cp:revision>
  <dcterms:created xsi:type="dcterms:W3CDTF">2022-05-06T11:46:49Z</dcterms:created>
  <dcterms:modified xsi:type="dcterms:W3CDTF">2022-05-06T11:49:03Z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164062</vt:lpwstr>
  </property>
  <property fmtid="{D5CDD505-2E9C-101B-9397-08002B2CF9AE}" name="NXPowerLiteSettings" pid="3">
    <vt:lpwstr>F7000400038000</vt:lpwstr>
  </property>
  <property fmtid="{D5CDD505-2E9C-101B-9397-08002B2CF9AE}" name="NXPowerLiteVersion" pid="4">
    <vt:lpwstr>S9.1.4</vt:lpwstr>
  </property>
</Properties>
</file>